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4" r:id="rId2"/>
  </p:sldMasterIdLst>
  <p:notesMasterIdLst>
    <p:notesMasterId r:id="rId52"/>
  </p:notesMasterIdLst>
  <p:sldIdLst>
    <p:sldId id="256" r:id="rId3"/>
    <p:sldId id="340" r:id="rId4"/>
    <p:sldId id="342" r:id="rId5"/>
    <p:sldId id="343" r:id="rId6"/>
    <p:sldId id="344" r:id="rId7"/>
    <p:sldId id="345" r:id="rId8"/>
    <p:sldId id="346" r:id="rId9"/>
    <p:sldId id="347" r:id="rId10"/>
    <p:sldId id="348" r:id="rId11"/>
    <p:sldId id="349" r:id="rId12"/>
    <p:sldId id="350" r:id="rId13"/>
    <p:sldId id="351" r:id="rId14"/>
    <p:sldId id="352" r:id="rId15"/>
    <p:sldId id="353" r:id="rId16"/>
    <p:sldId id="354" r:id="rId17"/>
    <p:sldId id="355" r:id="rId18"/>
    <p:sldId id="356" r:id="rId19"/>
    <p:sldId id="357" r:id="rId20"/>
    <p:sldId id="358" r:id="rId21"/>
    <p:sldId id="359" r:id="rId22"/>
    <p:sldId id="295" r:id="rId23"/>
    <p:sldId id="360" r:id="rId24"/>
    <p:sldId id="361" r:id="rId25"/>
    <p:sldId id="362" r:id="rId26"/>
    <p:sldId id="363" r:id="rId27"/>
    <p:sldId id="364"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 id="377" r:id="rId41"/>
    <p:sldId id="378" r:id="rId42"/>
    <p:sldId id="379" r:id="rId43"/>
    <p:sldId id="380" r:id="rId44"/>
    <p:sldId id="381" r:id="rId45"/>
    <p:sldId id="382" r:id="rId46"/>
    <p:sldId id="383" r:id="rId47"/>
    <p:sldId id="384" r:id="rId48"/>
    <p:sldId id="399" r:id="rId49"/>
    <p:sldId id="400" r:id="rId50"/>
    <p:sldId id="39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73776" autoAdjust="0"/>
  </p:normalViewPr>
  <p:slideViewPr>
    <p:cSldViewPr snapToGrid="0">
      <p:cViewPr varScale="1">
        <p:scale>
          <a:sx n="85" d="100"/>
          <a:sy n="85" d="100"/>
        </p:scale>
        <p:origin x="15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png"/><Relationship Id="rId1" Type="http://schemas.openxmlformats.org/officeDocument/2006/relationships/image" Target="../media/image38.wmf"/><Relationship Id="rId4" Type="http://schemas.openxmlformats.org/officeDocument/2006/relationships/image" Target="../media/image4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image" Target="../media/image4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BFE639-DE26-46CC-90C0-AE80B08668D1}" type="datetimeFigureOut">
              <a:rPr lang="en-US" smtClean="0"/>
              <a:t>1/31/2018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0274DD-72F1-43BE-8284-C95A55E4AAEF}" type="slidenum">
              <a:rPr lang="en-US" smtClean="0"/>
              <a:t>‹#›</a:t>
            </a:fld>
            <a:endParaRPr lang="en-US"/>
          </a:p>
        </p:txBody>
      </p:sp>
    </p:spTree>
    <p:extLst>
      <p:ext uri="{BB962C8B-B14F-4D97-AF65-F5344CB8AC3E}">
        <p14:creationId xmlns:p14="http://schemas.microsoft.com/office/powerpoint/2010/main" val="844594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A9E86C4-7D82-4E99-98CF-C4A3229A6A06}" type="slidenum">
              <a:rPr lang="en-US" altLang="en-US" smtClean="0">
                <a:solidFill>
                  <a:prstClr val="black"/>
                </a:solidFill>
              </a:rPr>
              <a:pPr>
                <a:spcBef>
                  <a:spcPct val="0"/>
                </a:spcBef>
              </a:pPr>
              <a:t>6</a:t>
            </a:fld>
            <a:endParaRPr lang="en-US" altLang="en-US" smtClean="0">
              <a:solidFill>
                <a:prstClr val="black"/>
              </a:solidFill>
            </a:endParaRPr>
          </a:p>
        </p:txBody>
      </p:sp>
      <p:sp>
        <p:nvSpPr>
          <p:cNvPr id="81923"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ru-RU" altLang="en-US" smtClean="0"/>
          </a:p>
        </p:txBody>
      </p:sp>
    </p:spTree>
    <p:extLst>
      <p:ext uri="{BB962C8B-B14F-4D97-AF65-F5344CB8AC3E}">
        <p14:creationId xmlns:p14="http://schemas.microsoft.com/office/powerpoint/2010/main" val="1367228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4BEA60C-3E14-41CB-8369-1A03FCA3C5B6}" type="slidenum">
              <a:rPr lang="en-US" altLang="en-US" smtClean="0"/>
              <a:pPr>
                <a:spcBef>
                  <a:spcPct val="0"/>
                </a:spcBef>
              </a:pPr>
              <a:t>34</a:t>
            </a:fld>
            <a:endParaRPr lang="en-US" altLang="en-US" smtClean="0"/>
          </a:p>
        </p:txBody>
      </p:sp>
      <p:sp>
        <p:nvSpPr>
          <p:cNvPr id="317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2315043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D7EB419-3063-44B8-98A4-F45E169C068E}" type="slidenum">
              <a:rPr lang="en-US" altLang="en-US" smtClean="0"/>
              <a:pPr>
                <a:spcBef>
                  <a:spcPct val="0"/>
                </a:spcBef>
              </a:pPr>
              <a:t>35</a:t>
            </a:fld>
            <a:endParaRPr lang="en-US" altLang="en-US" smtClean="0"/>
          </a:p>
        </p:txBody>
      </p:sp>
      <p:sp>
        <p:nvSpPr>
          <p:cNvPr id="33795" name="Rectangle 2"/>
          <p:cNvSpPr>
            <a:spLocks noGrp="1" noRot="1" noChangeAspect="1" noChangeArrowheads="1" noTextEdit="1"/>
          </p:cNvSpPr>
          <p:nvPr>
            <p:ph type="sldImg"/>
          </p:nvPr>
        </p:nvSpPr>
        <p:spPr bwMode="auto">
          <a:xfrm>
            <a:off x="381000" y="682625"/>
            <a:ext cx="607060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6" name="Rectangle 3"/>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652701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1B547CD-DF80-4FE8-9FF4-358E8F5C024C}" type="slidenum">
              <a:rPr lang="en-US" altLang="en-US" smtClean="0"/>
              <a:pPr>
                <a:spcBef>
                  <a:spcPct val="0"/>
                </a:spcBef>
              </a:pPr>
              <a:t>36</a:t>
            </a:fld>
            <a:endParaRPr lang="en-US" altLang="en-US" smtClean="0"/>
          </a:p>
        </p:txBody>
      </p:sp>
      <p:sp>
        <p:nvSpPr>
          <p:cNvPr id="35843" name="Rectangle 2"/>
          <p:cNvSpPr>
            <a:spLocks noGrp="1" noRot="1" noChangeAspect="1" noChangeArrowheads="1" noTextEdit="1"/>
          </p:cNvSpPr>
          <p:nvPr>
            <p:ph type="sldImg"/>
          </p:nvPr>
        </p:nvSpPr>
        <p:spPr bwMode="auto">
          <a:xfrm>
            <a:off x="381000" y="682625"/>
            <a:ext cx="607060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4" name="Rectangle 3"/>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2461765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F0FE33A-81B4-4A12-A73E-23A5953530A4}" type="slidenum">
              <a:rPr lang="en-US" altLang="en-US" smtClean="0"/>
              <a:pPr>
                <a:spcBef>
                  <a:spcPct val="0"/>
                </a:spcBef>
              </a:pPr>
              <a:t>37</a:t>
            </a:fld>
            <a:endParaRPr lang="en-US" altLang="en-US" smtClean="0"/>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Is this filter separable?</a:t>
            </a:r>
          </a:p>
          <a:p>
            <a:pPr eaLnBrk="1" hangingPunct="1"/>
            <a:endParaRPr lang="en-US" altLang="en-US" smtClean="0"/>
          </a:p>
        </p:txBody>
      </p:sp>
    </p:spTree>
    <p:extLst>
      <p:ext uri="{BB962C8B-B14F-4D97-AF65-F5344CB8AC3E}">
        <p14:creationId xmlns:p14="http://schemas.microsoft.com/office/powerpoint/2010/main" val="545255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88805F1-5E1D-45FF-90AA-035FADC4D94D}" type="slidenum">
              <a:rPr lang="en-US" altLang="en-US" smtClean="0"/>
              <a:pPr>
                <a:spcBef>
                  <a:spcPct val="0"/>
                </a:spcBef>
              </a:pPr>
              <a:t>38</a:t>
            </a:fld>
            <a:endParaRPr lang="en-US" altLang="en-US" smtClean="0"/>
          </a:p>
        </p:txBody>
      </p:sp>
      <p:sp>
        <p:nvSpPr>
          <p:cNvPr id="399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2281121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041B277-6945-486B-9CE8-CD59C0BFA359}" type="slidenum">
              <a:rPr lang="en-US" altLang="en-US" smtClean="0"/>
              <a:pPr>
                <a:spcBef>
                  <a:spcPct val="0"/>
                </a:spcBef>
              </a:pPr>
              <a:t>39</a:t>
            </a:fld>
            <a:endParaRPr lang="en-US" altLang="en-US" smtClean="0"/>
          </a:p>
        </p:txBody>
      </p:sp>
      <p:sp>
        <p:nvSpPr>
          <p:cNvPr id="419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Figures show gradient magnitude of zebra at two different scales</a:t>
            </a:r>
          </a:p>
        </p:txBody>
      </p:sp>
    </p:spTree>
    <p:extLst>
      <p:ext uri="{BB962C8B-B14F-4D97-AF65-F5344CB8AC3E}">
        <p14:creationId xmlns:p14="http://schemas.microsoft.com/office/powerpoint/2010/main" val="292941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4C78E82-7594-483B-8C44-0D95D89DFDA4}" type="slidenum">
              <a:rPr lang="en-US" altLang="en-US" smtClean="0"/>
              <a:pPr>
                <a:spcBef>
                  <a:spcPct val="0"/>
                </a:spcBef>
              </a:pPr>
              <a:t>40</a:t>
            </a:fld>
            <a:endParaRPr lang="en-US" altLang="en-US" smtClean="0"/>
          </a:p>
        </p:txBody>
      </p:sp>
      <p:sp>
        <p:nvSpPr>
          <p:cNvPr id="440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512495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1145CA5-8781-4772-BB3A-65A6B484E7FC}" type="slidenum">
              <a:rPr lang="en-US" altLang="en-US" smtClean="0"/>
              <a:pPr>
                <a:spcBef>
                  <a:spcPct val="0"/>
                </a:spcBef>
              </a:pPr>
              <a:t>41</a:t>
            </a:fld>
            <a:endParaRPr lang="en-US" altLang="en-US" smtClean="0"/>
          </a:p>
        </p:txBody>
      </p:sp>
      <p:sp>
        <p:nvSpPr>
          <p:cNvPr id="460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3492970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5F834BC-5DF7-40EE-A2F9-7185788C863B}" type="slidenum">
              <a:rPr lang="en-US" altLang="en-US" smtClean="0"/>
              <a:pPr>
                <a:spcBef>
                  <a:spcPct val="0"/>
                </a:spcBef>
              </a:pPr>
              <a:t>43</a:t>
            </a:fld>
            <a:endParaRPr lang="en-US" altLang="en-US" smtClean="0"/>
          </a:p>
        </p:txBody>
      </p:sp>
      <p:sp>
        <p:nvSpPr>
          <p:cNvPr id="49155" name="Rectangle 2"/>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387849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E71A3B8-F2FB-410A-991A-B070321327E1}" type="slidenum">
              <a:rPr lang="en-US" altLang="en-US" smtClean="0"/>
              <a:pPr>
                <a:spcBef>
                  <a:spcPct val="0"/>
                </a:spcBef>
              </a:pPr>
              <a:t>44</a:t>
            </a:fld>
            <a:endParaRPr lang="en-US" altLang="en-US" smtClean="0"/>
          </a:p>
        </p:txBody>
      </p:sp>
      <p:sp>
        <p:nvSpPr>
          <p:cNvPr id="512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1923450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8215D0F-583E-4C3B-9A97-3D9EBC9D3A9B}" type="slidenum">
              <a:rPr lang="en-US" altLang="en-US" smtClean="0">
                <a:solidFill>
                  <a:prstClr val="black"/>
                </a:solidFill>
              </a:rPr>
              <a:pPr>
                <a:spcBef>
                  <a:spcPct val="0"/>
                </a:spcBef>
              </a:pPr>
              <a:t>7</a:t>
            </a:fld>
            <a:endParaRPr lang="en-US" altLang="en-US" smtClean="0">
              <a:solidFill>
                <a:prstClr val="black"/>
              </a:solidFill>
            </a:endParaRPr>
          </a:p>
        </p:txBody>
      </p:sp>
      <p:sp>
        <p:nvSpPr>
          <p:cNvPr id="83971"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ru-RU" altLang="en-US" smtClean="0"/>
          </a:p>
        </p:txBody>
      </p:sp>
    </p:spTree>
    <p:extLst>
      <p:ext uri="{BB962C8B-B14F-4D97-AF65-F5344CB8AC3E}">
        <p14:creationId xmlns:p14="http://schemas.microsoft.com/office/powerpoint/2010/main" val="377191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98C4074-C375-4035-A918-0E03324C3A2C}" type="slidenum">
              <a:rPr lang="en-US" altLang="en-US" smtClean="0">
                <a:solidFill>
                  <a:prstClr val="black"/>
                </a:solidFill>
              </a:rPr>
              <a:pPr>
                <a:spcBef>
                  <a:spcPct val="0"/>
                </a:spcBef>
              </a:pPr>
              <a:t>8</a:t>
            </a:fld>
            <a:endParaRPr lang="en-US" altLang="en-US" smtClean="0">
              <a:solidFill>
                <a:prstClr val="black"/>
              </a:solidFill>
            </a:endParaRPr>
          </a:p>
        </p:txBody>
      </p:sp>
      <p:sp>
        <p:nvSpPr>
          <p:cNvPr id="86019"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2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2708397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D4742C5-8745-4B8E-B1BA-A9A6AC65AA12}" type="slidenum">
              <a:rPr lang="en-US" altLang="en-US" smtClean="0">
                <a:solidFill>
                  <a:prstClr val="black"/>
                </a:solidFill>
              </a:rPr>
              <a:pPr>
                <a:spcBef>
                  <a:spcPct val="0"/>
                </a:spcBef>
              </a:pPr>
              <a:t>10</a:t>
            </a:fld>
            <a:endParaRPr lang="en-US" altLang="en-US" smtClean="0">
              <a:solidFill>
                <a:prstClr val="black"/>
              </a:solidFill>
            </a:endParaRPr>
          </a:p>
        </p:txBody>
      </p:sp>
      <p:sp>
        <p:nvSpPr>
          <p:cNvPr id="89091"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1268319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2D56585-AC1C-400B-B1A9-42872E0A745F}" type="slidenum">
              <a:rPr lang="en-US" altLang="en-US" smtClean="0">
                <a:solidFill>
                  <a:prstClr val="black"/>
                </a:solidFill>
              </a:rPr>
              <a:pPr>
                <a:spcBef>
                  <a:spcPct val="0"/>
                </a:spcBef>
              </a:pPr>
              <a:t>12</a:t>
            </a:fld>
            <a:endParaRPr lang="en-US" altLang="en-US" smtClean="0">
              <a:solidFill>
                <a:prstClr val="black"/>
              </a:solidFill>
            </a:endParaRPr>
          </a:p>
        </p:txBody>
      </p:sp>
      <p:sp>
        <p:nvSpPr>
          <p:cNvPr id="92163" name="Rectangle 2"/>
          <p:cNvSpPr>
            <a:spLocks noGrp="1" noRot="1" noChangeAspect="1" noChangeArrowheads="1" noTextEdit="1"/>
          </p:cNvSpPr>
          <p:nvPr>
            <p:ph type="sldImg"/>
          </p:nvPr>
        </p:nvSpPr>
        <p:spPr bwMode="auto">
          <a:xfrm>
            <a:off x="382588" y="685800"/>
            <a:ext cx="6094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1371118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A03D039-7F9F-4A88-9D5C-788DCC1B8F18}" type="slidenum">
              <a:rPr lang="en-US" altLang="en-US" smtClean="0"/>
              <a:pPr>
                <a:spcBef>
                  <a:spcPct val="0"/>
                </a:spcBef>
              </a:pPr>
              <a:t>23</a:t>
            </a:fld>
            <a:endParaRPr lang="en-US" altLang="en-US" smtClean="0"/>
          </a:p>
        </p:txBody>
      </p:sp>
      <p:sp>
        <p:nvSpPr>
          <p:cNvPr id="163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3061980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9809659-2930-400E-A114-F176663BD443}" type="slidenum">
              <a:rPr lang="en-US" altLang="en-US" smtClean="0"/>
              <a:pPr>
                <a:spcBef>
                  <a:spcPct val="0"/>
                </a:spcBef>
              </a:pPr>
              <a:t>25</a:t>
            </a:fld>
            <a:endParaRPr lang="en-US" altLang="en-US" smtClean="0"/>
          </a:p>
        </p:txBody>
      </p:sp>
      <p:sp>
        <p:nvSpPr>
          <p:cNvPr id="19459" name="Rectangle 2"/>
          <p:cNvSpPr>
            <a:spLocks noGrp="1" noRot="1" noChangeAspect="1" noChangeArrowheads="1" noTextEdit="1"/>
          </p:cNvSpPr>
          <p:nvPr>
            <p:ph type="sldImg"/>
          </p:nvPr>
        </p:nvSpPr>
        <p:spPr bwMode="auto">
          <a:xfrm>
            <a:off x="381000" y="682625"/>
            <a:ext cx="607060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0" name="Rectangle 3"/>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3623222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B65E11C-5789-4C40-954F-B802002984BD}" type="slidenum">
              <a:rPr lang="en-US" altLang="en-US" smtClean="0"/>
              <a:pPr>
                <a:spcBef>
                  <a:spcPct val="0"/>
                </a:spcBef>
              </a:pPr>
              <a:t>30</a:t>
            </a:fld>
            <a:endParaRPr lang="en-US" altLang="en-US" smtClean="0"/>
          </a:p>
        </p:txBody>
      </p:sp>
      <p:sp>
        <p:nvSpPr>
          <p:cNvPr id="256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2938418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00FB612-D7CD-4C4B-A65B-402484656CCA}" type="slidenum">
              <a:rPr lang="en-US" altLang="en-US" smtClean="0"/>
              <a:pPr>
                <a:spcBef>
                  <a:spcPct val="0"/>
                </a:spcBef>
              </a:pPr>
              <a:t>33</a:t>
            </a:fld>
            <a:endParaRPr lang="en-US" altLang="en-US" smtClean="0"/>
          </a:p>
        </p:txBody>
      </p:sp>
      <p:sp>
        <p:nvSpPr>
          <p:cNvPr id="29699" name="Rectangle 2"/>
          <p:cNvSpPr>
            <a:spLocks noGrp="1" noRot="1" noChangeAspect="1" noChangeArrowheads="1" noTextEdit="1"/>
          </p:cNvSpPr>
          <p:nvPr>
            <p:ph type="sldImg"/>
          </p:nvPr>
        </p:nvSpPr>
        <p:spPr bwMode="auto">
          <a:xfrm>
            <a:off x="381000" y="682625"/>
            <a:ext cx="607060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0" name="Rectangle 3"/>
          <p:cNvSpPr>
            <a:spLocks noGrp="1" noChangeArrowheads="1"/>
          </p:cNvSpPr>
          <p:nvPr>
            <p:ph type="body" idx="1"/>
          </p:nvPr>
        </p:nvSpPr>
        <p:spPr bwMode="auto">
          <a:xfrm>
            <a:off x="890588" y="4324350"/>
            <a:ext cx="5048250" cy="4170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How to fix?</a:t>
            </a:r>
          </a:p>
        </p:txBody>
      </p:sp>
    </p:spTree>
    <p:extLst>
      <p:ext uri="{BB962C8B-B14F-4D97-AF65-F5344CB8AC3E}">
        <p14:creationId xmlns:p14="http://schemas.microsoft.com/office/powerpoint/2010/main" val="3354187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BBE0DB0-058B-449F-A4EA-EA4478FC707E}"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545E9-4A27-4A4A-BF56-A62A107D2F13}" type="slidenum">
              <a:rPr lang="en-US" smtClean="0"/>
              <a:t>‹#›</a:t>
            </a:fld>
            <a:endParaRPr lang="en-US"/>
          </a:p>
        </p:txBody>
      </p:sp>
    </p:spTree>
    <p:extLst>
      <p:ext uri="{BB962C8B-B14F-4D97-AF65-F5344CB8AC3E}">
        <p14:creationId xmlns:p14="http://schemas.microsoft.com/office/powerpoint/2010/main" val="3575011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E0DB0-058B-449F-A4EA-EA4478FC707E}"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545E9-4A27-4A4A-BF56-A62A107D2F13}" type="slidenum">
              <a:rPr lang="en-US" smtClean="0"/>
              <a:t>‹#›</a:t>
            </a:fld>
            <a:endParaRPr lang="en-US"/>
          </a:p>
        </p:txBody>
      </p:sp>
    </p:spTree>
    <p:extLst>
      <p:ext uri="{BB962C8B-B14F-4D97-AF65-F5344CB8AC3E}">
        <p14:creationId xmlns:p14="http://schemas.microsoft.com/office/powerpoint/2010/main" val="1668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E0DB0-058B-449F-A4EA-EA4478FC707E}"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545E9-4A27-4A4A-BF56-A62A107D2F13}" type="slidenum">
              <a:rPr lang="en-US" smtClean="0"/>
              <a:t>‹#›</a:t>
            </a:fld>
            <a:endParaRPr lang="en-US"/>
          </a:p>
        </p:txBody>
      </p:sp>
    </p:spTree>
    <p:extLst>
      <p:ext uri="{BB962C8B-B14F-4D97-AF65-F5344CB8AC3E}">
        <p14:creationId xmlns:p14="http://schemas.microsoft.com/office/powerpoint/2010/main" val="1546735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00201"/>
            <a:ext cx="10363200" cy="1470025"/>
          </a:xfrm>
        </p:spPr>
        <p:txBody>
          <a:bodyPr>
            <a:normAutofit/>
          </a:bodyPr>
          <a:lstStyle>
            <a:lvl1pPr algn="ctr">
              <a:defRPr sz="4000"/>
            </a:lvl1pPr>
          </a:lstStyle>
          <a:p>
            <a:r>
              <a:rPr lang="en-US" smtClean="0"/>
              <a:t>Click to edit Master title style</a:t>
            </a:r>
            <a:endParaRPr lang="en-US"/>
          </a:p>
        </p:txBody>
      </p:sp>
      <p:sp>
        <p:nvSpPr>
          <p:cNvPr id="3" name="Subtitle 2"/>
          <p:cNvSpPr>
            <a:spLocks noGrp="1"/>
          </p:cNvSpPr>
          <p:nvPr>
            <p:ph type="subTitle" idx="1"/>
          </p:nvPr>
        </p:nvSpPr>
        <p:spPr>
          <a:xfrm>
            <a:off x="1828800" y="3355975"/>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BB8B8F3-0C44-4587-B21E-CC277F8EDB28}" type="datetimeFigureOut">
              <a:rPr lang="en-US">
                <a:solidFill>
                  <a:prstClr val="black">
                    <a:tint val="75000"/>
                  </a:prstClr>
                </a:solidFill>
              </a:rPr>
              <a:pPr>
                <a:defRPr/>
              </a:pPr>
              <a:t>1/31/2018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0D63CEA2-B190-446E-988A-AE981FEDC081}" type="slidenum">
              <a:rPr lang="en-US" altLang="en-US"/>
              <a:pPr/>
              <a:t>‹#›</a:t>
            </a:fld>
            <a:endParaRPr lang="en-US" altLang="en-US"/>
          </a:p>
        </p:txBody>
      </p:sp>
    </p:spTree>
    <p:extLst>
      <p:ext uri="{BB962C8B-B14F-4D97-AF65-F5344CB8AC3E}">
        <p14:creationId xmlns:p14="http://schemas.microsoft.com/office/powerpoint/2010/main" val="1564888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914400"/>
          </a:xfrm>
        </p:spPr>
        <p:txBody>
          <a:bodyPr>
            <a:normAutofit/>
          </a:bodyPr>
          <a:lstStyle>
            <a:lvl1pPr algn="l">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609600" y="990600"/>
            <a:ext cx="109728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4A87E897-9CCA-4650-89C9-FAE0562A6E16}" type="datetimeFigureOut">
              <a:rPr lang="en-US">
                <a:solidFill>
                  <a:prstClr val="black">
                    <a:tint val="75000"/>
                  </a:prstClr>
                </a:solidFill>
              </a:rPr>
              <a:pPr>
                <a:defRPr/>
              </a:pPr>
              <a:t>1/31/2018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D3EFBBB-9496-4689-A798-1FE0B5178481}" type="slidenum">
              <a:rPr lang="en-US" altLang="en-US"/>
              <a:pPr/>
              <a:t>‹#›</a:t>
            </a:fld>
            <a:endParaRPr lang="en-US" altLang="en-US"/>
          </a:p>
        </p:txBody>
      </p:sp>
    </p:spTree>
    <p:extLst>
      <p:ext uri="{BB962C8B-B14F-4D97-AF65-F5344CB8AC3E}">
        <p14:creationId xmlns:p14="http://schemas.microsoft.com/office/powerpoint/2010/main" val="744393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CE1D7C7-5066-48FA-AA0C-2B39BB915435}" type="datetimeFigureOut">
              <a:rPr lang="en-US">
                <a:solidFill>
                  <a:prstClr val="black">
                    <a:tint val="75000"/>
                  </a:prstClr>
                </a:solidFill>
              </a:rPr>
              <a:pPr>
                <a:defRPr/>
              </a:pPr>
              <a:t>1/31/2018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7F06351-61C5-46BF-9AE3-3FBF1811A770}" type="slidenum">
              <a:rPr lang="en-US" altLang="en-US"/>
              <a:pPr/>
              <a:t>‹#›</a:t>
            </a:fld>
            <a:endParaRPr lang="en-US" altLang="en-US"/>
          </a:p>
        </p:txBody>
      </p:sp>
    </p:spTree>
    <p:extLst>
      <p:ext uri="{BB962C8B-B14F-4D97-AF65-F5344CB8AC3E}">
        <p14:creationId xmlns:p14="http://schemas.microsoft.com/office/powerpoint/2010/main" val="40912114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67FB917B-204E-4F2F-80D3-9C12800F5A41}" type="datetimeFigureOut">
              <a:rPr lang="en-US">
                <a:solidFill>
                  <a:prstClr val="black">
                    <a:tint val="75000"/>
                  </a:prstClr>
                </a:solidFill>
              </a:rPr>
              <a:pPr>
                <a:defRPr/>
              </a:pPr>
              <a:t>1/31/2018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118FDDBF-4B84-4967-980E-EED8B883E4E4}" type="slidenum">
              <a:rPr lang="en-US" altLang="en-US"/>
              <a:pPr/>
              <a:t>‹#›</a:t>
            </a:fld>
            <a:endParaRPr lang="en-US" altLang="en-US"/>
          </a:p>
        </p:txBody>
      </p:sp>
    </p:spTree>
    <p:extLst>
      <p:ext uri="{BB962C8B-B14F-4D97-AF65-F5344CB8AC3E}">
        <p14:creationId xmlns:p14="http://schemas.microsoft.com/office/powerpoint/2010/main" val="2794609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FED6BFC8-0E75-4BA2-BF2D-C612EF4AAE53}" type="datetimeFigureOut">
              <a:rPr lang="en-US">
                <a:solidFill>
                  <a:prstClr val="black">
                    <a:tint val="75000"/>
                  </a:prstClr>
                </a:solidFill>
              </a:rPr>
              <a:pPr>
                <a:defRPr/>
              </a:pPr>
              <a:t>1/31/2018</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68C9683B-BFA9-4003-8396-2DCC26D0EAD5}" type="slidenum">
              <a:rPr lang="en-US" altLang="en-US"/>
              <a:pPr/>
              <a:t>‹#›</a:t>
            </a:fld>
            <a:endParaRPr lang="en-US" altLang="en-US"/>
          </a:p>
        </p:txBody>
      </p:sp>
    </p:spTree>
    <p:extLst>
      <p:ext uri="{BB962C8B-B14F-4D97-AF65-F5344CB8AC3E}">
        <p14:creationId xmlns:p14="http://schemas.microsoft.com/office/powerpoint/2010/main" val="22768376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4D7E43F4-6FAD-49F5-9427-CBFD431BF9EC}" type="datetimeFigureOut">
              <a:rPr lang="en-US">
                <a:solidFill>
                  <a:prstClr val="black">
                    <a:tint val="75000"/>
                  </a:prstClr>
                </a:solidFill>
              </a:rPr>
              <a:pPr>
                <a:defRPr/>
              </a:pPr>
              <a:t>1/31/2018</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7131EB63-D90E-4B3B-8FDE-8AFE84F9ED8F}" type="slidenum">
              <a:rPr lang="en-US" altLang="en-US"/>
              <a:pPr/>
              <a:t>‹#›</a:t>
            </a:fld>
            <a:endParaRPr lang="en-US" altLang="en-US"/>
          </a:p>
        </p:txBody>
      </p:sp>
    </p:spTree>
    <p:extLst>
      <p:ext uri="{BB962C8B-B14F-4D97-AF65-F5344CB8AC3E}">
        <p14:creationId xmlns:p14="http://schemas.microsoft.com/office/powerpoint/2010/main" val="345775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254EB79-7650-4B89-B247-F08B0E34FB92}" type="datetimeFigureOut">
              <a:rPr lang="en-US">
                <a:solidFill>
                  <a:prstClr val="black">
                    <a:tint val="75000"/>
                  </a:prstClr>
                </a:solidFill>
              </a:rPr>
              <a:pPr>
                <a:defRPr/>
              </a:pPr>
              <a:t>1/31/2018</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AE80E203-517A-4EB6-847D-277D58442AFB}" type="slidenum">
              <a:rPr lang="en-US" altLang="en-US"/>
              <a:pPr/>
              <a:t>‹#›</a:t>
            </a:fld>
            <a:endParaRPr lang="en-US" altLang="en-US"/>
          </a:p>
        </p:txBody>
      </p:sp>
    </p:spTree>
    <p:extLst>
      <p:ext uri="{BB962C8B-B14F-4D97-AF65-F5344CB8AC3E}">
        <p14:creationId xmlns:p14="http://schemas.microsoft.com/office/powerpoint/2010/main" val="38090040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57A33FD-F194-4EDD-B575-A24E7FDF05DC}" type="datetimeFigureOut">
              <a:rPr lang="en-US">
                <a:solidFill>
                  <a:prstClr val="black">
                    <a:tint val="75000"/>
                  </a:prstClr>
                </a:solidFill>
              </a:rPr>
              <a:pPr>
                <a:defRPr/>
              </a:pPr>
              <a:t>1/31/2018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B8E388BF-3C66-491E-8EA9-9B587CD980AC}" type="slidenum">
              <a:rPr lang="en-US" altLang="en-US"/>
              <a:pPr/>
              <a:t>‹#›</a:t>
            </a:fld>
            <a:endParaRPr lang="en-US" altLang="en-US"/>
          </a:p>
        </p:txBody>
      </p:sp>
    </p:spTree>
    <p:extLst>
      <p:ext uri="{BB962C8B-B14F-4D97-AF65-F5344CB8AC3E}">
        <p14:creationId xmlns:p14="http://schemas.microsoft.com/office/powerpoint/2010/main" val="3623853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E0DB0-058B-449F-A4EA-EA4478FC707E}"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545E9-4A27-4A4A-BF56-A62A107D2F13}" type="slidenum">
              <a:rPr lang="en-US" smtClean="0"/>
              <a:t>‹#›</a:t>
            </a:fld>
            <a:endParaRPr lang="en-US"/>
          </a:p>
        </p:txBody>
      </p:sp>
    </p:spTree>
    <p:extLst>
      <p:ext uri="{BB962C8B-B14F-4D97-AF65-F5344CB8AC3E}">
        <p14:creationId xmlns:p14="http://schemas.microsoft.com/office/powerpoint/2010/main" val="3045304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8DA8CC3-BB52-412E-B4DE-E25DAE597D8C}" type="datetimeFigureOut">
              <a:rPr lang="en-US">
                <a:solidFill>
                  <a:prstClr val="black">
                    <a:tint val="75000"/>
                  </a:prstClr>
                </a:solidFill>
              </a:rPr>
              <a:pPr>
                <a:defRPr/>
              </a:pPr>
              <a:t>1/31/2018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72D40D8B-DAD9-42B1-AFCB-2F403B2648F1}" type="slidenum">
              <a:rPr lang="en-US" altLang="en-US"/>
              <a:pPr/>
              <a:t>‹#›</a:t>
            </a:fld>
            <a:endParaRPr lang="en-US" altLang="en-US"/>
          </a:p>
        </p:txBody>
      </p:sp>
    </p:spTree>
    <p:extLst>
      <p:ext uri="{BB962C8B-B14F-4D97-AF65-F5344CB8AC3E}">
        <p14:creationId xmlns:p14="http://schemas.microsoft.com/office/powerpoint/2010/main" val="1451389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07A06A6-18BA-412A-8A9C-C1BE58B55C17}" type="datetimeFigureOut">
              <a:rPr lang="en-US">
                <a:solidFill>
                  <a:prstClr val="black">
                    <a:tint val="75000"/>
                  </a:prstClr>
                </a:solidFill>
              </a:rPr>
              <a:pPr>
                <a:defRPr/>
              </a:pPr>
              <a:t>1/31/2018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7D2C121-53EC-41B7-A049-308DE65D1150}" type="slidenum">
              <a:rPr lang="en-US" altLang="en-US"/>
              <a:pPr/>
              <a:t>‹#›</a:t>
            </a:fld>
            <a:endParaRPr lang="en-US" altLang="en-US"/>
          </a:p>
        </p:txBody>
      </p:sp>
    </p:spTree>
    <p:extLst>
      <p:ext uri="{BB962C8B-B14F-4D97-AF65-F5344CB8AC3E}">
        <p14:creationId xmlns:p14="http://schemas.microsoft.com/office/powerpoint/2010/main" val="42726795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035884D-EF1B-44DC-A077-D312C25A56E0}" type="datetimeFigureOut">
              <a:rPr lang="en-US">
                <a:solidFill>
                  <a:prstClr val="black">
                    <a:tint val="75000"/>
                  </a:prstClr>
                </a:solidFill>
              </a:rPr>
              <a:pPr>
                <a:defRPr/>
              </a:pPr>
              <a:t>1/31/2018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7E0C01E-DEA3-4B54-B84E-20F8A317AD9A}" type="slidenum">
              <a:rPr lang="en-US" altLang="en-US"/>
              <a:pPr/>
              <a:t>‹#›</a:t>
            </a:fld>
            <a:endParaRPr lang="en-US" altLang="en-US"/>
          </a:p>
        </p:txBody>
      </p:sp>
    </p:spTree>
    <p:extLst>
      <p:ext uri="{BB962C8B-B14F-4D97-AF65-F5344CB8AC3E}">
        <p14:creationId xmlns:p14="http://schemas.microsoft.com/office/powerpoint/2010/main" val="1444622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BBE0DB0-058B-449F-A4EA-EA4478FC707E}" type="datetimeFigureOut">
              <a:rPr lang="en-US" smtClean="0"/>
              <a:t>1/31/2018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2545E9-4A27-4A4A-BF56-A62A107D2F13}" type="slidenum">
              <a:rPr lang="en-US" smtClean="0"/>
              <a:t>‹#›</a:t>
            </a:fld>
            <a:endParaRPr lang="en-US"/>
          </a:p>
        </p:txBody>
      </p:sp>
    </p:spTree>
    <p:extLst>
      <p:ext uri="{BB962C8B-B14F-4D97-AF65-F5344CB8AC3E}">
        <p14:creationId xmlns:p14="http://schemas.microsoft.com/office/powerpoint/2010/main" val="1323522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BE0DB0-058B-449F-A4EA-EA4478FC707E}" type="datetimeFigureOut">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2545E9-4A27-4A4A-BF56-A62A107D2F13}" type="slidenum">
              <a:rPr lang="en-US" smtClean="0"/>
              <a:t>‹#›</a:t>
            </a:fld>
            <a:endParaRPr lang="en-US"/>
          </a:p>
        </p:txBody>
      </p:sp>
    </p:spTree>
    <p:extLst>
      <p:ext uri="{BB962C8B-B14F-4D97-AF65-F5344CB8AC3E}">
        <p14:creationId xmlns:p14="http://schemas.microsoft.com/office/powerpoint/2010/main" val="236486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BBE0DB0-058B-449F-A4EA-EA4478FC707E}" type="datetimeFigureOut">
              <a:rPr lang="en-US" smtClean="0"/>
              <a:t>1/31/2018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2545E9-4A27-4A4A-BF56-A62A107D2F13}" type="slidenum">
              <a:rPr lang="en-US" smtClean="0"/>
              <a:t>‹#›</a:t>
            </a:fld>
            <a:endParaRPr lang="en-US"/>
          </a:p>
        </p:txBody>
      </p:sp>
    </p:spTree>
    <p:extLst>
      <p:ext uri="{BB962C8B-B14F-4D97-AF65-F5344CB8AC3E}">
        <p14:creationId xmlns:p14="http://schemas.microsoft.com/office/powerpoint/2010/main" val="1894132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BE0DB0-058B-449F-A4EA-EA4478FC707E}" type="datetimeFigureOut">
              <a:rPr lang="en-US" smtClean="0"/>
              <a:t>1/31/2018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2545E9-4A27-4A4A-BF56-A62A107D2F13}" type="slidenum">
              <a:rPr lang="en-US" smtClean="0"/>
              <a:t>‹#›</a:t>
            </a:fld>
            <a:endParaRPr lang="en-US"/>
          </a:p>
        </p:txBody>
      </p:sp>
    </p:spTree>
    <p:extLst>
      <p:ext uri="{BB962C8B-B14F-4D97-AF65-F5344CB8AC3E}">
        <p14:creationId xmlns:p14="http://schemas.microsoft.com/office/powerpoint/2010/main" val="1113581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BE0DB0-058B-449F-A4EA-EA4478FC707E}" type="datetimeFigureOut">
              <a:rPr lang="en-US" smtClean="0"/>
              <a:t>1/31/2018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2545E9-4A27-4A4A-BF56-A62A107D2F13}" type="slidenum">
              <a:rPr lang="en-US" smtClean="0"/>
              <a:t>‹#›</a:t>
            </a:fld>
            <a:endParaRPr lang="en-US"/>
          </a:p>
        </p:txBody>
      </p:sp>
    </p:spTree>
    <p:extLst>
      <p:ext uri="{BB962C8B-B14F-4D97-AF65-F5344CB8AC3E}">
        <p14:creationId xmlns:p14="http://schemas.microsoft.com/office/powerpoint/2010/main" val="237948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BBE0DB0-058B-449F-A4EA-EA4478FC707E}" type="datetimeFigureOut">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2545E9-4A27-4A4A-BF56-A62A107D2F13}" type="slidenum">
              <a:rPr lang="en-US" smtClean="0"/>
              <a:t>‹#›</a:t>
            </a:fld>
            <a:endParaRPr lang="en-US"/>
          </a:p>
        </p:txBody>
      </p:sp>
    </p:spTree>
    <p:extLst>
      <p:ext uri="{BB962C8B-B14F-4D97-AF65-F5344CB8AC3E}">
        <p14:creationId xmlns:p14="http://schemas.microsoft.com/office/powerpoint/2010/main" val="2199123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BBE0DB0-058B-449F-A4EA-EA4478FC707E}" type="datetimeFigureOut">
              <a:rPr lang="en-US" smtClean="0"/>
              <a:t>1/31/2018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2545E9-4A27-4A4A-BF56-A62A107D2F13}" type="slidenum">
              <a:rPr lang="en-US" smtClean="0"/>
              <a:t>‹#›</a:t>
            </a:fld>
            <a:endParaRPr lang="en-US"/>
          </a:p>
        </p:txBody>
      </p:sp>
    </p:spTree>
    <p:extLst>
      <p:ext uri="{BB962C8B-B14F-4D97-AF65-F5344CB8AC3E}">
        <p14:creationId xmlns:p14="http://schemas.microsoft.com/office/powerpoint/2010/main" val="762117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E0DB0-058B-449F-A4EA-EA4478FC707E}" type="datetimeFigureOut">
              <a:rPr lang="en-US" smtClean="0"/>
              <a:t>1/31/2018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2545E9-4A27-4A4A-BF56-A62A107D2F13}" type="slidenum">
              <a:rPr lang="en-US" smtClean="0"/>
              <a:t>‹#›</a:t>
            </a:fld>
            <a:endParaRPr lang="en-US"/>
          </a:p>
        </p:txBody>
      </p:sp>
    </p:spTree>
    <p:extLst>
      <p:ext uri="{BB962C8B-B14F-4D97-AF65-F5344CB8AC3E}">
        <p14:creationId xmlns:p14="http://schemas.microsoft.com/office/powerpoint/2010/main" val="367249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0"/>
            <a:ext cx="10972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609600" y="1066800"/>
            <a:ext cx="10972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88A063CE-8F5D-440E-AAFD-C83F54B973C4}" type="datetimeFigureOut">
              <a:rPr lang="en-US">
                <a:solidFill>
                  <a:prstClr val="black">
                    <a:tint val="75000"/>
                  </a:prstClr>
                </a:solidFill>
              </a:rPr>
              <a:pPr>
                <a:defRPr/>
              </a:pPr>
              <a:t>1/31/2018</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62FC848-B0EC-48B9-AB81-515881DF4BD9}" type="slidenum">
              <a:rPr lang="en-US" altLang="en-US" smtClean="0">
                <a:cs typeface="Arial" panose="020B0604020202020204" pitchFamily="34" charset="0"/>
              </a:rPr>
              <a:pPr/>
              <a:t>‹#›</a:t>
            </a:fld>
            <a:endParaRPr lang="en-US" altLang="en-US" smtClean="0">
              <a:cs typeface="Arial" panose="020B0604020202020204" pitchFamily="34" charset="0"/>
            </a:endParaRPr>
          </a:p>
        </p:txBody>
      </p:sp>
    </p:spTree>
    <p:extLst>
      <p:ext uri="{BB962C8B-B14F-4D97-AF65-F5344CB8AC3E}">
        <p14:creationId xmlns:p14="http://schemas.microsoft.com/office/powerpoint/2010/main" val="12280854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c.gatech.edu/~hays/compvision/" TargetMode="External"/><Relationship Id="rId1" Type="http://schemas.openxmlformats.org/officeDocument/2006/relationships/slideLayout" Target="../slideLayouts/slideLayout13.xml"/><Relationship Id="rId4" Type="http://schemas.openxmlformats.org/officeDocument/2006/relationships/hyperlink" Target="http://www.songho.ca/dsp/convolution/convolution.html#convolution_2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18.png"/><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19.png"/><Relationship Id="rId5" Type="http://schemas.openxmlformats.org/officeDocument/2006/relationships/oleObject" Target="../embeddings/oleObject3.bin"/><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20.png"/><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2.xml"/><Relationship Id="rId7" Type="http://schemas.openxmlformats.org/officeDocument/2006/relationships/image" Target="../media/image28.png"/><Relationship Id="rId2" Type="http://schemas.openxmlformats.org/officeDocument/2006/relationships/tags" Target="../tags/tag1.xml"/><Relationship Id="rId1" Type="http://schemas.openxmlformats.org/officeDocument/2006/relationships/vmlDrawing" Target="../drawings/vmlDrawing4.vml"/><Relationship Id="rId6" Type="http://schemas.openxmlformats.org/officeDocument/2006/relationships/oleObject" Target="../embeddings/oleObject5.bin"/><Relationship Id="rId11" Type="http://schemas.openxmlformats.org/officeDocument/2006/relationships/image" Target="../media/image31.png"/><Relationship Id="rId5" Type="http://schemas.openxmlformats.org/officeDocument/2006/relationships/notesSlide" Target="../notesSlides/notesSlide9.xml"/><Relationship Id="rId10" Type="http://schemas.openxmlformats.org/officeDocument/2006/relationships/image" Target="../media/image29.png"/><Relationship Id="rId4" Type="http://schemas.openxmlformats.org/officeDocument/2006/relationships/slideLayout" Target="../slideLayouts/slideLayout13.xml"/><Relationship Id="rId9" Type="http://schemas.openxmlformats.org/officeDocument/2006/relationships/oleObject" Target="../embeddings/oleObject6.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11.xml"/><Relationship Id="rId7" Type="http://schemas.openxmlformats.org/officeDocument/2006/relationships/image" Target="../media/image35.png"/><Relationship Id="rId2" Type="http://schemas.openxmlformats.org/officeDocument/2006/relationships/slideLayout" Target="../slideLayouts/slideLayout15.xml"/><Relationship Id="rId1" Type="http://schemas.openxmlformats.org/officeDocument/2006/relationships/vmlDrawing" Target="../drawings/vmlDrawing5.vml"/><Relationship Id="rId6" Type="http://schemas.openxmlformats.org/officeDocument/2006/relationships/image" Target="../media/image34.png"/><Relationship Id="rId11" Type="http://schemas.openxmlformats.org/officeDocument/2006/relationships/image" Target="../media/image33.wmf"/><Relationship Id="rId5" Type="http://schemas.openxmlformats.org/officeDocument/2006/relationships/image" Target="../media/image32.wmf"/><Relationship Id="rId10" Type="http://schemas.openxmlformats.org/officeDocument/2006/relationships/oleObject" Target="../embeddings/oleObject8.bin"/><Relationship Id="rId4" Type="http://schemas.openxmlformats.org/officeDocument/2006/relationships/oleObject" Target="../embeddings/oleObject7.bin"/><Relationship Id="rId9" Type="http://schemas.openxmlformats.org/officeDocument/2006/relationships/image" Target="../media/image37.pn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12.xml"/><Relationship Id="rId7" Type="http://schemas.openxmlformats.org/officeDocument/2006/relationships/image" Target="../media/image39.png"/><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oleObject" Target="../embeddings/oleObject10.bin"/><Relationship Id="rId11" Type="http://schemas.openxmlformats.org/officeDocument/2006/relationships/image" Target="../media/image41.wmf"/><Relationship Id="rId5" Type="http://schemas.openxmlformats.org/officeDocument/2006/relationships/image" Target="../media/image38.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40.w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43.png"/><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oleObject" Target="../embeddings/oleObject14.bin"/><Relationship Id="rId5" Type="http://schemas.openxmlformats.org/officeDocument/2006/relationships/image" Target="../media/image42.png"/><Relationship Id="rId4" Type="http://schemas.openxmlformats.org/officeDocument/2006/relationships/oleObject" Target="../embeddings/oleObject13.bin"/></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flickr.com/photos/igorms/136916757/"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ieeexplore.ieee.org/xpls/abs_all.jsp?isnumber=4767846&amp;arnumber=4767851&amp;count=16&amp;index=4"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c.gatech.edu/~hays/compvision/" TargetMode="External"/><Relationship Id="rId1" Type="http://schemas.openxmlformats.org/officeDocument/2006/relationships/slideLayout" Target="../slideLayouts/slideLayout13.xml"/><Relationship Id="rId4" Type="http://schemas.openxmlformats.org/officeDocument/2006/relationships/hyperlink" Target="http://www.songho.ca/dsp/convolution/convolution.html#convolution_2d"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err="1" smtClean="0"/>
              <a:t>IoT</a:t>
            </a:r>
            <a:r>
              <a:rPr lang="en-US" b="1" dirty="0" smtClean="0"/>
              <a:t> Applications</a:t>
            </a:r>
            <a:br>
              <a:rPr lang="en-US" b="1" dirty="0" smtClean="0"/>
            </a:br>
            <a:r>
              <a:rPr lang="en-US" b="1" dirty="0" smtClean="0"/>
              <a:t>Week 4</a:t>
            </a:r>
            <a:endParaRPr lang="en-US" b="1" dirty="0"/>
          </a:p>
        </p:txBody>
      </p:sp>
      <p:sp>
        <p:nvSpPr>
          <p:cNvPr id="3" name="Subtitle 2"/>
          <p:cNvSpPr>
            <a:spLocks noGrp="1"/>
          </p:cNvSpPr>
          <p:nvPr>
            <p:ph type="subTitle" idx="1"/>
          </p:nvPr>
        </p:nvSpPr>
        <p:spPr/>
        <p:txBody>
          <a:bodyPr/>
          <a:lstStyle/>
          <a:p>
            <a:r>
              <a:rPr lang="en-US" dirty="0" smtClean="0"/>
              <a:t>Wednesday</a:t>
            </a:r>
            <a:endParaRPr lang="en-US" dirty="0"/>
          </a:p>
        </p:txBody>
      </p:sp>
    </p:spTree>
    <p:extLst>
      <p:ext uri="{BB962C8B-B14F-4D97-AF65-F5344CB8AC3E}">
        <p14:creationId xmlns:p14="http://schemas.microsoft.com/office/powerpoint/2010/main" val="30144634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752601"/>
            <a:ext cx="6096000"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Text Box 4"/>
          <p:cNvSpPr txBox="1">
            <a:spLocks noChangeArrowheads="1"/>
          </p:cNvSpPr>
          <p:nvPr/>
        </p:nvSpPr>
        <p:spPr bwMode="auto">
          <a:xfrm>
            <a:off x="9067801" y="6583364"/>
            <a:ext cx="12938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prstClr val="black"/>
                </a:solidFill>
                <a:latin typeface="Arial" panose="020B0604020202020204" pitchFamily="34" charset="0"/>
              </a:rPr>
              <a:t>Source: A. Efros</a:t>
            </a:r>
          </a:p>
        </p:txBody>
      </p:sp>
      <p:sp>
        <p:nvSpPr>
          <p:cNvPr id="88068" name="Title 1"/>
          <p:cNvSpPr>
            <a:spLocks noGrp="1"/>
          </p:cNvSpPr>
          <p:nvPr>
            <p:ph type="title"/>
          </p:nvPr>
        </p:nvSpPr>
        <p:spPr/>
        <p:txBody>
          <a:bodyPr/>
          <a:lstStyle/>
          <a:p>
            <a:r>
              <a:rPr lang="en-US" altLang="en-US" smtClean="0"/>
              <a:t>Aliasing in graphics</a:t>
            </a:r>
          </a:p>
        </p:txBody>
      </p:sp>
    </p:spTree>
    <p:extLst>
      <p:ext uri="{BB962C8B-B14F-4D97-AF65-F5344CB8AC3E}">
        <p14:creationId xmlns:p14="http://schemas.microsoft.com/office/powerpoint/2010/main" val="29844416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4"/>
          <p:cNvSpPr>
            <a:spLocks noGrp="1" noChangeArrowheads="1"/>
          </p:cNvSpPr>
          <p:nvPr>
            <p:ph type="title"/>
          </p:nvPr>
        </p:nvSpPr>
        <p:spPr>
          <a:xfrm>
            <a:off x="1981200" y="0"/>
            <a:ext cx="7772400" cy="1143000"/>
          </a:xfrm>
        </p:spPr>
        <p:txBody>
          <a:bodyPr/>
          <a:lstStyle/>
          <a:p>
            <a:pPr eaLnBrk="1" hangingPunct="1"/>
            <a:r>
              <a:rPr lang="en-US" altLang="en-US" sz="4000"/>
              <a:t>Sampling and aliasing</a:t>
            </a:r>
          </a:p>
        </p:txBody>
      </p:sp>
      <p:sp>
        <p:nvSpPr>
          <p:cNvPr id="90115" name="Text Box 12"/>
          <p:cNvSpPr txBox="1">
            <a:spLocks noChangeArrowheads="1"/>
          </p:cNvSpPr>
          <p:nvPr/>
        </p:nvSpPr>
        <p:spPr bwMode="auto">
          <a:xfrm>
            <a:off x="1905000" y="4800601"/>
            <a:ext cx="350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solidFill>
                  <a:prstClr val="black"/>
                </a:solidFill>
                <a:latin typeface="Arial" panose="020B0604020202020204" pitchFamily="34" charset="0"/>
              </a:rPr>
              <a:t> </a:t>
            </a:r>
          </a:p>
        </p:txBody>
      </p:sp>
      <p:pic>
        <p:nvPicPr>
          <p:cNvPr id="90116" name="Picture 14"/>
          <p:cNvPicPr>
            <a:picLocks noChangeAspect="1" noChangeArrowheads="1"/>
          </p:cNvPicPr>
          <p:nvPr/>
        </p:nvPicPr>
        <p:blipFill>
          <a:blip r:embed="rId2">
            <a:extLst>
              <a:ext uri="{28A0092B-C50C-407E-A947-70E740481C1C}">
                <a14:useLocalDpi xmlns:a14="http://schemas.microsoft.com/office/drawing/2010/main" val="0"/>
              </a:ext>
            </a:extLst>
          </a:blip>
          <a:srcRect b="47307"/>
          <a:stretch>
            <a:fillRect/>
          </a:stretch>
        </p:blipFill>
        <p:spPr bwMode="auto">
          <a:xfrm>
            <a:off x="1524000" y="2043114"/>
            <a:ext cx="891540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271210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txBox="1">
            <a:spLocks/>
          </p:cNvSpPr>
          <p:nvPr/>
        </p:nvSpPr>
        <p:spPr bwMode="auto">
          <a:xfrm>
            <a:off x="1981200" y="0"/>
            <a:ext cx="8229600" cy="914400"/>
          </a:xfrm>
          <a:prstGeom prst="rect">
            <a:avLst/>
          </a:prstGeom>
          <a:noFill/>
          <a:ln w="9525">
            <a:noFill/>
            <a:miter lim="800000"/>
            <a:headEnd/>
            <a:tailEnd/>
          </a:ln>
        </p:spPr>
        <p:txBody>
          <a:bodyPr anchor="ctr">
            <a:normAutofit/>
          </a:bodyPr>
          <a:lstStyle/>
          <a:p>
            <a:pPr>
              <a:defRPr/>
            </a:pPr>
            <a:endParaRPr lang="en-US" sz="4000" dirty="0">
              <a:solidFill>
                <a:prstClr val="black"/>
              </a:solidFill>
              <a:latin typeface="Calibri"/>
            </a:endParaRPr>
          </a:p>
        </p:txBody>
      </p:sp>
      <p:sp>
        <p:nvSpPr>
          <p:cNvPr id="91139" name="Rectangle 3"/>
          <p:cNvSpPr>
            <a:spLocks noGrp="1" noChangeArrowheads="1"/>
          </p:cNvSpPr>
          <p:nvPr>
            <p:ph type="body" idx="1"/>
          </p:nvPr>
        </p:nvSpPr>
        <p:spPr>
          <a:xfrm>
            <a:off x="2209800" y="1066800"/>
            <a:ext cx="7772400" cy="4114800"/>
          </a:xfrm>
        </p:spPr>
        <p:txBody>
          <a:bodyPr/>
          <a:lstStyle/>
          <a:p>
            <a:pPr eaLnBrk="1" hangingPunct="1"/>
            <a:r>
              <a:rPr lang="en-US" altLang="en-US"/>
              <a:t>When sampling a signal at discrete intervals, the sampling frequency must be </a:t>
            </a:r>
            <a:r>
              <a:rPr lang="en-US" altLang="en-US">
                <a:sym typeface="Symbol" panose="05050102010706020507" pitchFamily="18" charset="2"/>
              </a:rPr>
              <a:t></a:t>
            </a:r>
            <a:r>
              <a:rPr lang="en-US" altLang="en-US"/>
              <a:t> 2 </a:t>
            </a:r>
            <a:r>
              <a:rPr lang="en-US" altLang="en-US">
                <a:sym typeface="Symbol" panose="05050102010706020507" pitchFamily="18" charset="2"/>
              </a:rPr>
              <a:t> f</a:t>
            </a:r>
            <a:r>
              <a:rPr lang="en-US" altLang="en-US" baseline="-25000">
                <a:sym typeface="Symbol" panose="05050102010706020507" pitchFamily="18" charset="2"/>
              </a:rPr>
              <a:t>max</a:t>
            </a:r>
            <a:endParaRPr lang="en-US" altLang="en-US">
              <a:sym typeface="Symbol" panose="05050102010706020507" pitchFamily="18" charset="2"/>
            </a:endParaRPr>
          </a:p>
          <a:p>
            <a:pPr eaLnBrk="1" hangingPunct="1"/>
            <a:r>
              <a:rPr lang="en-US" altLang="en-US">
                <a:sym typeface="Symbol" panose="05050102010706020507" pitchFamily="18" charset="2"/>
              </a:rPr>
              <a:t>f</a:t>
            </a:r>
            <a:r>
              <a:rPr lang="en-US" altLang="en-US" baseline="-25000"/>
              <a:t>max</a:t>
            </a:r>
            <a:r>
              <a:rPr lang="en-US" altLang="en-US"/>
              <a:t> = max frequency of the input signal</a:t>
            </a:r>
          </a:p>
          <a:p>
            <a:pPr eaLnBrk="1" hangingPunct="1"/>
            <a:r>
              <a:rPr lang="en-US" altLang="en-US"/>
              <a:t>This will allows to reconstruct the original perfectly from the sampled version</a:t>
            </a:r>
          </a:p>
        </p:txBody>
      </p:sp>
      <p:pic>
        <p:nvPicPr>
          <p:cNvPr id="91140" name="Picture 5" descr="sine-sample-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657601"/>
            <a:ext cx="60960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1" name="Picture 6" descr="sine-sample-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5180014"/>
            <a:ext cx="5913438" cy="148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2" name="Text Box 7"/>
          <p:cNvSpPr txBox="1">
            <a:spLocks noChangeArrowheads="1"/>
          </p:cNvSpPr>
          <p:nvPr/>
        </p:nvSpPr>
        <p:spPr bwMode="auto">
          <a:xfrm>
            <a:off x="9128126" y="4533901"/>
            <a:ext cx="720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prstClr val="black"/>
                </a:solidFill>
                <a:latin typeface="Arial" panose="020B0604020202020204" pitchFamily="34" charset="0"/>
              </a:rPr>
              <a:t>good</a:t>
            </a:r>
          </a:p>
        </p:txBody>
      </p:sp>
      <p:sp>
        <p:nvSpPr>
          <p:cNvPr id="91143" name="Text Box 8"/>
          <p:cNvSpPr txBox="1">
            <a:spLocks noChangeArrowheads="1"/>
          </p:cNvSpPr>
          <p:nvPr/>
        </p:nvSpPr>
        <p:spPr bwMode="auto">
          <a:xfrm>
            <a:off x="9144000" y="6034088"/>
            <a:ext cx="584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prstClr val="black"/>
                </a:solidFill>
                <a:latin typeface="Arial" panose="020B0604020202020204" pitchFamily="34" charset="0"/>
              </a:rPr>
              <a:t>bad</a:t>
            </a:r>
          </a:p>
        </p:txBody>
      </p:sp>
      <p:sp>
        <p:nvSpPr>
          <p:cNvPr id="91144" name="Oval 7"/>
          <p:cNvSpPr>
            <a:spLocks noChangeArrowheads="1"/>
          </p:cNvSpPr>
          <p:nvPr/>
        </p:nvSpPr>
        <p:spPr bwMode="auto">
          <a:xfrm>
            <a:off x="3048000" y="37338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45" name="Oval 8"/>
          <p:cNvSpPr>
            <a:spLocks noChangeArrowheads="1"/>
          </p:cNvSpPr>
          <p:nvPr/>
        </p:nvSpPr>
        <p:spPr bwMode="auto">
          <a:xfrm>
            <a:off x="3276600" y="41148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46" name="Oval 9"/>
          <p:cNvSpPr>
            <a:spLocks noChangeArrowheads="1"/>
          </p:cNvSpPr>
          <p:nvPr/>
        </p:nvSpPr>
        <p:spPr bwMode="auto">
          <a:xfrm>
            <a:off x="3429000" y="45720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47" name="Oval 10"/>
          <p:cNvSpPr>
            <a:spLocks noChangeArrowheads="1"/>
          </p:cNvSpPr>
          <p:nvPr/>
        </p:nvSpPr>
        <p:spPr bwMode="auto">
          <a:xfrm>
            <a:off x="3810000" y="45720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prstClr val="black"/>
                </a:solidFill>
                <a:latin typeface="Arial" panose="020B0604020202020204" pitchFamily="34" charset="0"/>
              </a:rPr>
              <a:t>v</a:t>
            </a:r>
          </a:p>
        </p:txBody>
      </p:sp>
      <p:sp>
        <p:nvSpPr>
          <p:cNvPr id="91148" name="Oval 11"/>
          <p:cNvSpPr>
            <a:spLocks noChangeArrowheads="1"/>
          </p:cNvSpPr>
          <p:nvPr/>
        </p:nvSpPr>
        <p:spPr bwMode="auto">
          <a:xfrm>
            <a:off x="3886200" y="40386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49" name="Oval 12"/>
          <p:cNvSpPr>
            <a:spLocks noChangeArrowheads="1"/>
          </p:cNvSpPr>
          <p:nvPr/>
        </p:nvSpPr>
        <p:spPr bwMode="auto">
          <a:xfrm>
            <a:off x="4114800" y="36576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50" name="Oval 13"/>
          <p:cNvSpPr>
            <a:spLocks noChangeArrowheads="1"/>
          </p:cNvSpPr>
          <p:nvPr/>
        </p:nvSpPr>
        <p:spPr bwMode="auto">
          <a:xfrm>
            <a:off x="4267200" y="40386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51" name="Oval 14"/>
          <p:cNvSpPr>
            <a:spLocks noChangeArrowheads="1"/>
          </p:cNvSpPr>
          <p:nvPr/>
        </p:nvSpPr>
        <p:spPr bwMode="auto">
          <a:xfrm>
            <a:off x="4419600" y="45720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52" name="Oval 15"/>
          <p:cNvSpPr>
            <a:spLocks noChangeArrowheads="1"/>
          </p:cNvSpPr>
          <p:nvPr/>
        </p:nvSpPr>
        <p:spPr bwMode="auto">
          <a:xfrm>
            <a:off x="3581400" y="48768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53" name="Oval 16"/>
          <p:cNvSpPr>
            <a:spLocks noChangeArrowheads="1"/>
          </p:cNvSpPr>
          <p:nvPr/>
        </p:nvSpPr>
        <p:spPr bwMode="auto">
          <a:xfrm>
            <a:off x="4648200" y="48768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54" name="Oval 17"/>
          <p:cNvSpPr>
            <a:spLocks noChangeArrowheads="1"/>
          </p:cNvSpPr>
          <p:nvPr/>
        </p:nvSpPr>
        <p:spPr bwMode="auto">
          <a:xfrm>
            <a:off x="5105400" y="37338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55" name="Oval 18"/>
          <p:cNvSpPr>
            <a:spLocks noChangeArrowheads="1"/>
          </p:cNvSpPr>
          <p:nvPr/>
        </p:nvSpPr>
        <p:spPr bwMode="auto">
          <a:xfrm>
            <a:off x="5334000" y="41148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56" name="Oval 19"/>
          <p:cNvSpPr>
            <a:spLocks noChangeArrowheads="1"/>
          </p:cNvSpPr>
          <p:nvPr/>
        </p:nvSpPr>
        <p:spPr bwMode="auto">
          <a:xfrm>
            <a:off x="5486400" y="45720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57" name="Oval 20"/>
          <p:cNvSpPr>
            <a:spLocks noChangeArrowheads="1"/>
          </p:cNvSpPr>
          <p:nvPr/>
        </p:nvSpPr>
        <p:spPr bwMode="auto">
          <a:xfrm>
            <a:off x="5791200" y="45720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prstClr val="black"/>
                </a:solidFill>
                <a:latin typeface="Arial" panose="020B0604020202020204" pitchFamily="34" charset="0"/>
              </a:rPr>
              <a:t>v</a:t>
            </a:r>
          </a:p>
        </p:txBody>
      </p:sp>
      <p:sp>
        <p:nvSpPr>
          <p:cNvPr id="91158" name="Oval 21"/>
          <p:cNvSpPr>
            <a:spLocks noChangeArrowheads="1"/>
          </p:cNvSpPr>
          <p:nvPr/>
        </p:nvSpPr>
        <p:spPr bwMode="auto">
          <a:xfrm>
            <a:off x="5943600" y="40386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59" name="Oval 22"/>
          <p:cNvSpPr>
            <a:spLocks noChangeArrowheads="1"/>
          </p:cNvSpPr>
          <p:nvPr/>
        </p:nvSpPr>
        <p:spPr bwMode="auto">
          <a:xfrm>
            <a:off x="6096000" y="36576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60" name="Oval 23"/>
          <p:cNvSpPr>
            <a:spLocks noChangeArrowheads="1"/>
          </p:cNvSpPr>
          <p:nvPr/>
        </p:nvSpPr>
        <p:spPr bwMode="auto">
          <a:xfrm>
            <a:off x="6324600" y="40386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61" name="Oval 24"/>
          <p:cNvSpPr>
            <a:spLocks noChangeArrowheads="1"/>
          </p:cNvSpPr>
          <p:nvPr/>
        </p:nvSpPr>
        <p:spPr bwMode="auto">
          <a:xfrm>
            <a:off x="6477000" y="45720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62" name="Oval 25"/>
          <p:cNvSpPr>
            <a:spLocks noChangeArrowheads="1"/>
          </p:cNvSpPr>
          <p:nvPr/>
        </p:nvSpPr>
        <p:spPr bwMode="auto">
          <a:xfrm>
            <a:off x="5562600" y="48768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63" name="Oval 26"/>
          <p:cNvSpPr>
            <a:spLocks noChangeArrowheads="1"/>
          </p:cNvSpPr>
          <p:nvPr/>
        </p:nvSpPr>
        <p:spPr bwMode="auto">
          <a:xfrm>
            <a:off x="6705600" y="48768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64" name="Oval 27"/>
          <p:cNvSpPr>
            <a:spLocks noChangeArrowheads="1"/>
          </p:cNvSpPr>
          <p:nvPr/>
        </p:nvSpPr>
        <p:spPr bwMode="auto">
          <a:xfrm>
            <a:off x="7086600" y="37338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65" name="Oval 28"/>
          <p:cNvSpPr>
            <a:spLocks noChangeArrowheads="1"/>
          </p:cNvSpPr>
          <p:nvPr/>
        </p:nvSpPr>
        <p:spPr bwMode="auto">
          <a:xfrm>
            <a:off x="7315200" y="41148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66" name="Oval 29"/>
          <p:cNvSpPr>
            <a:spLocks noChangeArrowheads="1"/>
          </p:cNvSpPr>
          <p:nvPr/>
        </p:nvSpPr>
        <p:spPr bwMode="auto">
          <a:xfrm>
            <a:off x="7467600" y="45720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67" name="Oval 30"/>
          <p:cNvSpPr>
            <a:spLocks noChangeArrowheads="1"/>
          </p:cNvSpPr>
          <p:nvPr/>
        </p:nvSpPr>
        <p:spPr bwMode="auto">
          <a:xfrm>
            <a:off x="7772400" y="45720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prstClr val="black"/>
                </a:solidFill>
                <a:latin typeface="Arial" panose="020B0604020202020204" pitchFamily="34" charset="0"/>
              </a:rPr>
              <a:t>v</a:t>
            </a:r>
          </a:p>
        </p:txBody>
      </p:sp>
      <p:sp>
        <p:nvSpPr>
          <p:cNvPr id="91168" name="Oval 31"/>
          <p:cNvSpPr>
            <a:spLocks noChangeArrowheads="1"/>
          </p:cNvSpPr>
          <p:nvPr/>
        </p:nvSpPr>
        <p:spPr bwMode="auto">
          <a:xfrm>
            <a:off x="7924800" y="40386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69" name="Oval 32"/>
          <p:cNvSpPr>
            <a:spLocks noChangeArrowheads="1"/>
          </p:cNvSpPr>
          <p:nvPr/>
        </p:nvSpPr>
        <p:spPr bwMode="auto">
          <a:xfrm>
            <a:off x="8077200" y="36576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70" name="Oval 33"/>
          <p:cNvSpPr>
            <a:spLocks noChangeArrowheads="1"/>
          </p:cNvSpPr>
          <p:nvPr/>
        </p:nvSpPr>
        <p:spPr bwMode="auto">
          <a:xfrm>
            <a:off x="8305800" y="40386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71" name="Oval 34"/>
          <p:cNvSpPr>
            <a:spLocks noChangeArrowheads="1"/>
          </p:cNvSpPr>
          <p:nvPr/>
        </p:nvSpPr>
        <p:spPr bwMode="auto">
          <a:xfrm>
            <a:off x="8458200" y="45720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72" name="Oval 35"/>
          <p:cNvSpPr>
            <a:spLocks noChangeArrowheads="1"/>
          </p:cNvSpPr>
          <p:nvPr/>
        </p:nvSpPr>
        <p:spPr bwMode="auto">
          <a:xfrm>
            <a:off x="7620000" y="48768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73" name="Oval 36"/>
          <p:cNvSpPr>
            <a:spLocks noChangeArrowheads="1"/>
          </p:cNvSpPr>
          <p:nvPr/>
        </p:nvSpPr>
        <p:spPr bwMode="auto">
          <a:xfrm>
            <a:off x="8610600" y="4876800"/>
            <a:ext cx="228600" cy="228600"/>
          </a:xfrm>
          <a:prstGeom prst="ellipse">
            <a:avLst/>
          </a:prstGeom>
          <a:solidFill>
            <a:schemeClr val="tx1"/>
          </a:solidFill>
          <a:ln>
            <a:noFill/>
          </a:ln>
          <a:extLst>
            <a:ext uri="{91240B29-F687-4F45-9708-019B960494DF}">
              <a14:hiddenLine xmlns:a14="http://schemas.microsoft.com/office/drawing/2010/main" w="63500" algn="ctr">
                <a:solidFill>
                  <a:srgbClr val="000000"/>
                </a:solidFill>
                <a:round/>
                <a:headEnd/>
                <a:tailEnd type="triangle" w="med" len="me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91174" name="Title 38"/>
          <p:cNvSpPr>
            <a:spLocks noGrp="1"/>
          </p:cNvSpPr>
          <p:nvPr>
            <p:ph type="title"/>
          </p:nvPr>
        </p:nvSpPr>
        <p:spPr>
          <a:xfrm>
            <a:off x="838200" y="214313"/>
            <a:ext cx="10515600" cy="623888"/>
          </a:xfrm>
        </p:spPr>
        <p:txBody>
          <a:bodyPr>
            <a:normAutofit fontScale="90000"/>
          </a:bodyPr>
          <a:lstStyle/>
          <a:p>
            <a:r>
              <a:rPr lang="en-US" altLang="en-US" dirty="0" err="1" smtClean="0"/>
              <a:t>Nyquist</a:t>
            </a:r>
            <a:r>
              <a:rPr lang="en-US" altLang="en-US" dirty="0" smtClean="0"/>
              <a:t>-Shannon Sampling Theorem</a:t>
            </a:r>
          </a:p>
        </p:txBody>
      </p:sp>
    </p:spTree>
    <p:extLst>
      <p:ext uri="{BB962C8B-B14F-4D97-AF65-F5344CB8AC3E}">
        <p14:creationId xmlns:p14="http://schemas.microsoft.com/office/powerpoint/2010/main" val="12225655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en-US" altLang="en-US" smtClean="0"/>
              <a:t>Anti-aliasing</a:t>
            </a:r>
          </a:p>
        </p:txBody>
      </p:sp>
      <p:sp>
        <p:nvSpPr>
          <p:cNvPr id="3" name="Content Placeholder 2"/>
          <p:cNvSpPr>
            <a:spLocks noGrp="1"/>
          </p:cNvSpPr>
          <p:nvPr>
            <p:ph idx="1"/>
          </p:nvPr>
        </p:nvSpPr>
        <p:spPr/>
        <p:txBody>
          <a:bodyPr/>
          <a:lstStyle/>
          <a:p>
            <a:pPr marL="457200" indent="-457200">
              <a:buNone/>
              <a:defRPr/>
            </a:pPr>
            <a:r>
              <a:rPr lang="en-US" dirty="0" smtClean="0"/>
              <a:t>Solutions:</a:t>
            </a:r>
          </a:p>
          <a:p>
            <a:pPr marL="457200" indent="-457200">
              <a:buFont typeface="Arial" charset="0"/>
              <a:buChar char="•"/>
              <a:defRPr/>
            </a:pPr>
            <a:r>
              <a:rPr lang="en-US" dirty="0" smtClean="0"/>
              <a:t>Sample more often</a:t>
            </a:r>
          </a:p>
          <a:p>
            <a:pPr marL="457200" indent="-457200">
              <a:buFont typeface="Arial" charset="0"/>
              <a:buChar char="•"/>
              <a:defRPr/>
            </a:pPr>
            <a:endParaRPr lang="en-US" dirty="0" smtClean="0"/>
          </a:p>
          <a:p>
            <a:pPr marL="457200" indent="-457200">
              <a:buFont typeface="Arial" charset="0"/>
              <a:buChar char="•"/>
              <a:defRPr/>
            </a:pPr>
            <a:r>
              <a:rPr lang="en-US" dirty="0" smtClean="0"/>
              <a:t>Get rid of all frequencies that are greater than half the new sampling frequency</a:t>
            </a:r>
          </a:p>
          <a:p>
            <a:pPr marL="838200" lvl="1" indent="-381000">
              <a:buFont typeface="Arial" charset="0"/>
              <a:buChar char="–"/>
              <a:defRPr/>
            </a:pPr>
            <a:r>
              <a:rPr lang="en-US" dirty="0" smtClean="0"/>
              <a:t>Will lose information</a:t>
            </a:r>
          </a:p>
          <a:p>
            <a:pPr marL="838200" lvl="1" indent="-381000">
              <a:buFont typeface="Arial" charset="0"/>
              <a:buChar char="–"/>
              <a:defRPr/>
            </a:pPr>
            <a:r>
              <a:rPr lang="en-US" dirty="0" smtClean="0"/>
              <a:t>But it’s better than aliasing</a:t>
            </a:r>
          </a:p>
          <a:p>
            <a:pPr marL="838200" lvl="1" indent="-381000">
              <a:buFont typeface="Arial" charset="0"/>
              <a:buChar char="–"/>
              <a:defRPr/>
            </a:pPr>
            <a:r>
              <a:rPr lang="en-US" dirty="0" smtClean="0"/>
              <a:t>Apply a smoothing filter</a:t>
            </a:r>
            <a:endParaRPr lang="ru-RU" dirty="0" smtClean="0"/>
          </a:p>
          <a:p>
            <a:pPr>
              <a:buFont typeface="Arial" charset="0"/>
              <a:buNone/>
              <a:defRPr/>
            </a:pPr>
            <a:endParaRPr lang="en-US" dirty="0"/>
          </a:p>
        </p:txBody>
      </p:sp>
    </p:spTree>
    <p:extLst>
      <p:ext uri="{BB962C8B-B14F-4D97-AF65-F5344CB8AC3E}">
        <p14:creationId xmlns:p14="http://schemas.microsoft.com/office/powerpoint/2010/main" val="15204731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r>
              <a:rPr lang="en-US" altLang="en-US" smtClean="0"/>
              <a:t>Algorithm for downsampling by factor of 2</a:t>
            </a:r>
          </a:p>
        </p:txBody>
      </p:sp>
      <p:sp>
        <p:nvSpPr>
          <p:cNvPr id="3" name="Content Placeholder 2"/>
          <p:cNvSpPr txBox="1">
            <a:spLocks/>
          </p:cNvSpPr>
          <p:nvPr/>
        </p:nvSpPr>
        <p:spPr>
          <a:xfrm>
            <a:off x="1981200" y="2088444"/>
            <a:ext cx="8229600" cy="4037720"/>
          </a:xfrm>
          <a:prstGeom prst="rect">
            <a:avLst/>
          </a:prstGeom>
        </p:spPr>
        <p:txBody>
          <a:bodyPr/>
          <a:lstStyle/>
          <a:p>
            <a:pPr marL="514350" indent="-514350">
              <a:spcBef>
                <a:spcPct val="20000"/>
              </a:spcBef>
              <a:buFont typeface="+mj-lt"/>
              <a:buAutoNum type="arabicPeriod"/>
              <a:defRPr/>
            </a:pPr>
            <a:r>
              <a:rPr lang="en-US" sz="2800" dirty="0" smtClean="0">
                <a:solidFill>
                  <a:prstClr val="black"/>
                </a:solidFill>
                <a:latin typeface="Calibri"/>
              </a:rPr>
              <a:t>Start </a:t>
            </a:r>
            <a:r>
              <a:rPr lang="en-US" sz="2800" dirty="0">
                <a:solidFill>
                  <a:prstClr val="black"/>
                </a:solidFill>
                <a:latin typeface="Calibri"/>
              </a:rPr>
              <a:t>with image(h, w)</a:t>
            </a:r>
          </a:p>
          <a:p>
            <a:pPr marL="514350" indent="-514350">
              <a:spcBef>
                <a:spcPct val="20000"/>
              </a:spcBef>
              <a:buFont typeface="+mj-lt"/>
              <a:buAutoNum type="arabicPeriod"/>
              <a:defRPr/>
            </a:pPr>
            <a:r>
              <a:rPr lang="en-US" sz="2800" dirty="0">
                <a:solidFill>
                  <a:prstClr val="black"/>
                </a:solidFill>
                <a:latin typeface="Calibri"/>
              </a:rPr>
              <a:t>Apply low-pass filter</a:t>
            </a:r>
          </a:p>
          <a:p>
            <a:pPr marL="800100" lvl="1" indent="-342900">
              <a:spcBef>
                <a:spcPct val="20000"/>
              </a:spcBef>
              <a:defRPr/>
            </a:pPr>
            <a:r>
              <a:rPr lang="en-US" sz="2400" dirty="0">
                <a:solidFill>
                  <a:prstClr val="black"/>
                </a:solidFill>
                <a:latin typeface="Calibri"/>
              </a:rPr>
              <a:t>	</a:t>
            </a:r>
            <a:r>
              <a:rPr lang="en-US" sz="2400" dirty="0" err="1">
                <a:solidFill>
                  <a:prstClr val="black"/>
                </a:solidFill>
                <a:latin typeface="Calibri"/>
              </a:rPr>
              <a:t>im_blur</a:t>
            </a:r>
            <a:r>
              <a:rPr lang="en-US" sz="2400" dirty="0">
                <a:solidFill>
                  <a:prstClr val="black"/>
                </a:solidFill>
                <a:latin typeface="Calibri"/>
              </a:rPr>
              <a:t> = </a:t>
            </a:r>
            <a:r>
              <a:rPr lang="en-US" sz="2400" dirty="0" err="1">
                <a:solidFill>
                  <a:prstClr val="black"/>
                </a:solidFill>
                <a:latin typeface="Calibri"/>
              </a:rPr>
              <a:t>imfilter</a:t>
            </a:r>
            <a:r>
              <a:rPr lang="en-US" sz="2400" dirty="0">
                <a:solidFill>
                  <a:prstClr val="black"/>
                </a:solidFill>
                <a:latin typeface="Calibri"/>
              </a:rPr>
              <a:t>(image, </a:t>
            </a:r>
            <a:r>
              <a:rPr lang="en-US" sz="2400" dirty="0" err="1">
                <a:solidFill>
                  <a:prstClr val="black"/>
                </a:solidFill>
                <a:latin typeface="Calibri"/>
              </a:rPr>
              <a:t>fspecial</a:t>
            </a:r>
            <a:r>
              <a:rPr lang="en-US" sz="2400" dirty="0">
                <a:solidFill>
                  <a:prstClr val="black"/>
                </a:solidFill>
                <a:latin typeface="Calibri"/>
              </a:rPr>
              <a:t>(‘</a:t>
            </a:r>
            <a:r>
              <a:rPr lang="en-US" sz="2400" dirty="0" err="1">
                <a:solidFill>
                  <a:prstClr val="black"/>
                </a:solidFill>
                <a:latin typeface="Calibri"/>
              </a:rPr>
              <a:t>gaussian</a:t>
            </a:r>
            <a:r>
              <a:rPr lang="en-US" sz="2400" dirty="0">
                <a:solidFill>
                  <a:prstClr val="black"/>
                </a:solidFill>
                <a:latin typeface="Calibri"/>
              </a:rPr>
              <a:t>’, 7, 1</a:t>
            </a:r>
            <a:r>
              <a:rPr lang="en-US" sz="2400" dirty="0" smtClean="0">
                <a:solidFill>
                  <a:prstClr val="black"/>
                </a:solidFill>
                <a:latin typeface="Calibri"/>
              </a:rPr>
              <a:t>))</a:t>
            </a:r>
          </a:p>
          <a:p>
            <a:pPr marL="800100" lvl="1" indent="-342900">
              <a:spcBef>
                <a:spcPct val="20000"/>
              </a:spcBef>
              <a:defRPr/>
            </a:pPr>
            <a:r>
              <a:rPr lang="en-US" sz="2400" dirty="0" smtClean="0">
                <a:solidFill>
                  <a:srgbClr val="FF0000"/>
                </a:solidFill>
                <a:latin typeface="Calibri"/>
              </a:rPr>
              <a:t>Filtering assures to maintain the most important components before getting rid of every other pixel. Review the examples in the following slides to observe the differences between </a:t>
            </a:r>
            <a:r>
              <a:rPr lang="en-US" sz="2400" dirty="0" err="1" smtClean="0">
                <a:solidFill>
                  <a:srgbClr val="FF0000"/>
                </a:solidFill>
                <a:latin typeface="Calibri"/>
              </a:rPr>
              <a:t>downsampling</a:t>
            </a:r>
            <a:r>
              <a:rPr lang="en-US" sz="2400" dirty="0" smtClean="0">
                <a:solidFill>
                  <a:srgbClr val="FF0000"/>
                </a:solidFill>
                <a:latin typeface="Calibri"/>
              </a:rPr>
              <a:t> with or without pre-filtering</a:t>
            </a:r>
            <a:endParaRPr lang="en-US" sz="2400" dirty="0">
              <a:solidFill>
                <a:srgbClr val="FF0000"/>
              </a:solidFill>
              <a:latin typeface="Calibri"/>
            </a:endParaRPr>
          </a:p>
          <a:p>
            <a:pPr marL="514350" indent="-514350">
              <a:spcBef>
                <a:spcPct val="20000"/>
              </a:spcBef>
              <a:buFont typeface="+mj-lt"/>
              <a:buAutoNum type="arabicPeriod"/>
              <a:defRPr/>
            </a:pPr>
            <a:r>
              <a:rPr lang="en-US" sz="2800" dirty="0">
                <a:solidFill>
                  <a:prstClr val="black"/>
                </a:solidFill>
                <a:latin typeface="Calibri"/>
              </a:rPr>
              <a:t>Sample every other pixel</a:t>
            </a:r>
          </a:p>
          <a:p>
            <a:pPr marL="800100" lvl="1" indent="-342900">
              <a:spcBef>
                <a:spcPct val="20000"/>
              </a:spcBef>
              <a:defRPr/>
            </a:pPr>
            <a:r>
              <a:rPr lang="en-US" sz="2400" dirty="0">
                <a:solidFill>
                  <a:prstClr val="black"/>
                </a:solidFill>
                <a:latin typeface="Calibri"/>
              </a:rPr>
              <a:t>	</a:t>
            </a:r>
            <a:r>
              <a:rPr lang="en-US" sz="2400" dirty="0" err="1">
                <a:solidFill>
                  <a:prstClr val="black"/>
                </a:solidFill>
                <a:latin typeface="Calibri"/>
              </a:rPr>
              <a:t>im_small</a:t>
            </a:r>
            <a:r>
              <a:rPr lang="en-US" sz="2400" dirty="0">
                <a:solidFill>
                  <a:prstClr val="black"/>
                </a:solidFill>
                <a:latin typeface="Calibri"/>
              </a:rPr>
              <a:t> = </a:t>
            </a:r>
            <a:r>
              <a:rPr lang="en-US" sz="2400" dirty="0" err="1">
                <a:solidFill>
                  <a:prstClr val="black"/>
                </a:solidFill>
                <a:latin typeface="Calibri"/>
              </a:rPr>
              <a:t>im_blur</a:t>
            </a:r>
            <a:r>
              <a:rPr lang="en-US" sz="2400" dirty="0">
                <a:solidFill>
                  <a:prstClr val="black"/>
                </a:solidFill>
                <a:latin typeface="Calibri"/>
              </a:rPr>
              <a:t>(1:2:end, 1:2:end);</a:t>
            </a:r>
          </a:p>
          <a:p>
            <a:pPr marL="342900" indent="-342900">
              <a:spcBef>
                <a:spcPct val="20000"/>
              </a:spcBef>
              <a:buFont typeface="Arial" charset="0"/>
              <a:buChar char="•"/>
              <a:defRPr/>
            </a:pPr>
            <a:endParaRPr lang="en-US" sz="2800" dirty="0">
              <a:solidFill>
                <a:prstClr val="black"/>
              </a:solidFill>
              <a:latin typeface="Calibri"/>
            </a:endParaRPr>
          </a:p>
          <a:p>
            <a:pPr marL="342900" indent="-342900">
              <a:spcBef>
                <a:spcPct val="20000"/>
              </a:spcBef>
              <a:defRPr/>
            </a:pPr>
            <a:endParaRPr lang="en-US" sz="2800" dirty="0">
              <a:solidFill>
                <a:prstClr val="black"/>
              </a:solidFill>
              <a:latin typeface="Calibri"/>
            </a:endParaRPr>
          </a:p>
        </p:txBody>
      </p:sp>
    </p:spTree>
    <p:extLst>
      <p:ext uri="{BB962C8B-B14F-4D97-AF65-F5344CB8AC3E}">
        <p14:creationId xmlns:p14="http://schemas.microsoft.com/office/powerpoint/2010/main" val="42351958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4"/>
          <p:cNvPicPr>
            <a:picLocks noChangeAspect="1" noChangeArrowheads="1"/>
          </p:cNvPicPr>
          <p:nvPr/>
        </p:nvPicPr>
        <p:blipFill>
          <a:blip r:embed="rId2">
            <a:extLst>
              <a:ext uri="{28A0092B-C50C-407E-A947-70E740481C1C}">
                <a14:useLocalDpi xmlns:a14="http://schemas.microsoft.com/office/drawing/2010/main" val="0"/>
              </a:ext>
            </a:extLst>
          </a:blip>
          <a:srcRect b="43549"/>
          <a:stretch>
            <a:fillRect/>
          </a:stretch>
        </p:blipFill>
        <p:spPr bwMode="auto">
          <a:xfrm>
            <a:off x="1676400" y="3810000"/>
            <a:ext cx="86868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Rectangle 8"/>
          <p:cNvSpPr>
            <a:spLocks noGrp="1" noChangeArrowheads="1"/>
          </p:cNvSpPr>
          <p:nvPr>
            <p:ph type="title"/>
          </p:nvPr>
        </p:nvSpPr>
        <p:spPr>
          <a:xfrm>
            <a:off x="2209800" y="228600"/>
            <a:ext cx="7772400" cy="1143000"/>
          </a:xfrm>
        </p:spPr>
        <p:txBody>
          <a:bodyPr/>
          <a:lstStyle/>
          <a:p>
            <a:pPr eaLnBrk="1" hangingPunct="1"/>
            <a:r>
              <a:rPr lang="en-US" altLang="en-US" sz="4800"/>
              <a:t>Anti-aliasing</a:t>
            </a:r>
            <a:endParaRPr lang="ru-RU" altLang="en-US" sz="4800"/>
          </a:p>
        </p:txBody>
      </p:sp>
      <p:pic>
        <p:nvPicPr>
          <p:cNvPr id="95236" name="Picture 14"/>
          <p:cNvPicPr>
            <a:picLocks noChangeAspect="1" noChangeArrowheads="1"/>
          </p:cNvPicPr>
          <p:nvPr/>
        </p:nvPicPr>
        <p:blipFill>
          <a:blip r:embed="rId3">
            <a:extLst>
              <a:ext uri="{28A0092B-C50C-407E-A947-70E740481C1C}">
                <a14:useLocalDpi xmlns:a14="http://schemas.microsoft.com/office/drawing/2010/main" val="0"/>
              </a:ext>
            </a:extLst>
          </a:blip>
          <a:srcRect b="47307"/>
          <a:stretch>
            <a:fillRect/>
          </a:stretch>
        </p:blipFill>
        <p:spPr bwMode="auto">
          <a:xfrm>
            <a:off x="1524000" y="1295400"/>
            <a:ext cx="891540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extBox 4"/>
          <p:cNvSpPr txBox="1">
            <a:spLocks noChangeArrowheads="1"/>
          </p:cNvSpPr>
          <p:nvPr/>
        </p:nvSpPr>
        <p:spPr bwMode="auto">
          <a:xfrm>
            <a:off x="8534400" y="6550026"/>
            <a:ext cx="2133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a:solidFill>
                  <a:prstClr val="black"/>
                </a:solidFill>
                <a:latin typeface="Arial" panose="020B0604020202020204" pitchFamily="34" charset="0"/>
              </a:rPr>
              <a:t>Forsyth and Ponce 2002</a:t>
            </a:r>
          </a:p>
        </p:txBody>
      </p:sp>
    </p:spTree>
    <p:extLst>
      <p:ext uri="{BB962C8B-B14F-4D97-AF65-F5344CB8AC3E}">
        <p14:creationId xmlns:p14="http://schemas.microsoft.com/office/powerpoint/2010/main" val="37088744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vg-nn-hal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4067" y="1512712"/>
            <a:ext cx="318135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59" name="Picture 3" descr="vg-nn-quar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4467" y="1512712"/>
            <a:ext cx="3181350"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0" name="Picture 4" descr="vg-nn-eigh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4868" y="1498424"/>
            <a:ext cx="3198813" cy="421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Rectangle 5"/>
          <p:cNvSpPr>
            <a:spLocks noGrp="1" noChangeArrowheads="1"/>
          </p:cNvSpPr>
          <p:nvPr>
            <p:ph type="title"/>
          </p:nvPr>
        </p:nvSpPr>
        <p:spPr>
          <a:xfrm>
            <a:off x="838200" y="365126"/>
            <a:ext cx="10515600" cy="379942"/>
          </a:xfrm>
        </p:spPr>
        <p:txBody>
          <a:bodyPr>
            <a:normAutofit fontScale="90000"/>
          </a:bodyPr>
          <a:lstStyle/>
          <a:p>
            <a:r>
              <a:rPr lang="en-US" altLang="en-US" dirty="0" smtClean="0"/>
              <a:t>Subsampling without pre-filtering</a:t>
            </a:r>
          </a:p>
        </p:txBody>
      </p:sp>
      <p:sp>
        <p:nvSpPr>
          <p:cNvPr id="96262" name="Text Box 6"/>
          <p:cNvSpPr txBox="1">
            <a:spLocks noChangeArrowheads="1"/>
          </p:cNvSpPr>
          <p:nvPr/>
        </p:nvSpPr>
        <p:spPr bwMode="auto">
          <a:xfrm>
            <a:off x="5596468" y="5703711"/>
            <a:ext cx="1681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prstClr val="black"/>
                </a:solidFill>
                <a:latin typeface="Arial" panose="020B0604020202020204" pitchFamily="34" charset="0"/>
              </a:rPr>
              <a:t>1/4  </a:t>
            </a:r>
            <a:r>
              <a:rPr lang="en-US" altLang="en-US" sz="1600">
                <a:solidFill>
                  <a:prstClr val="black"/>
                </a:solidFill>
                <a:latin typeface="Arial" panose="020B0604020202020204" pitchFamily="34" charset="0"/>
              </a:rPr>
              <a:t>(2x zoom)</a:t>
            </a:r>
          </a:p>
        </p:txBody>
      </p:sp>
      <p:sp>
        <p:nvSpPr>
          <p:cNvPr id="96263" name="Text Box 7"/>
          <p:cNvSpPr txBox="1">
            <a:spLocks noChangeArrowheads="1"/>
          </p:cNvSpPr>
          <p:nvPr/>
        </p:nvSpPr>
        <p:spPr bwMode="auto">
          <a:xfrm>
            <a:off x="8796868" y="5703711"/>
            <a:ext cx="1681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prstClr val="black"/>
                </a:solidFill>
                <a:latin typeface="Arial" panose="020B0604020202020204" pitchFamily="34" charset="0"/>
              </a:rPr>
              <a:t>1/8  </a:t>
            </a:r>
            <a:r>
              <a:rPr lang="en-US" altLang="en-US" sz="1600">
                <a:solidFill>
                  <a:prstClr val="black"/>
                </a:solidFill>
                <a:latin typeface="Arial" panose="020B0604020202020204" pitchFamily="34" charset="0"/>
              </a:rPr>
              <a:t>(4x zoom)</a:t>
            </a:r>
          </a:p>
        </p:txBody>
      </p:sp>
      <p:sp>
        <p:nvSpPr>
          <p:cNvPr id="96264" name="Text Box 8"/>
          <p:cNvSpPr txBox="1">
            <a:spLocks noChangeArrowheads="1"/>
          </p:cNvSpPr>
          <p:nvPr/>
        </p:nvSpPr>
        <p:spPr bwMode="auto">
          <a:xfrm>
            <a:off x="3158068" y="5703711"/>
            <a:ext cx="608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dirty="0">
                <a:solidFill>
                  <a:prstClr val="black"/>
                </a:solidFill>
                <a:latin typeface="Arial" panose="020B0604020202020204" pitchFamily="34" charset="0"/>
              </a:rPr>
              <a:t>1/2</a:t>
            </a:r>
          </a:p>
        </p:txBody>
      </p:sp>
      <p:sp>
        <p:nvSpPr>
          <p:cNvPr id="96265" name="Text Box 9"/>
          <p:cNvSpPr txBox="1">
            <a:spLocks noChangeArrowheads="1"/>
          </p:cNvSpPr>
          <p:nvPr/>
        </p:nvSpPr>
        <p:spPr bwMode="auto">
          <a:xfrm>
            <a:off x="8229600" y="6477000"/>
            <a:ext cx="23749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solidFill>
                  <a:prstClr val="black"/>
                </a:solidFill>
                <a:latin typeface="Arial" panose="020B0604020202020204" pitchFamily="34" charset="0"/>
              </a:rPr>
              <a:t>Slide by Steve Seitz</a:t>
            </a:r>
          </a:p>
        </p:txBody>
      </p:sp>
    </p:spTree>
    <p:extLst>
      <p:ext uri="{BB962C8B-B14F-4D97-AF65-F5344CB8AC3E}">
        <p14:creationId xmlns:p14="http://schemas.microsoft.com/office/powerpoint/2010/main" val="395090981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vg-gauss-eigh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1" y="1659467"/>
            <a:ext cx="3154363" cy="41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3" name="Picture 3" descr="vg-gauss-quar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214" y="1659466"/>
            <a:ext cx="3125787"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4" name="Picture 4" descr="vg-gauss-hal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659466"/>
            <a:ext cx="3132138"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Rectangle 5"/>
          <p:cNvSpPr>
            <a:spLocks noGrp="1" noChangeArrowheads="1"/>
          </p:cNvSpPr>
          <p:nvPr>
            <p:ph type="title"/>
          </p:nvPr>
        </p:nvSpPr>
        <p:spPr>
          <a:xfrm>
            <a:off x="609600" y="76200"/>
            <a:ext cx="9525000" cy="768350"/>
          </a:xfrm>
        </p:spPr>
        <p:txBody>
          <a:bodyPr>
            <a:normAutofit/>
          </a:bodyPr>
          <a:lstStyle/>
          <a:p>
            <a:r>
              <a:rPr lang="en-US" altLang="en-US" dirty="0" smtClean="0"/>
              <a:t>Subsampling with Gaussian pre-filtering</a:t>
            </a:r>
          </a:p>
        </p:txBody>
      </p:sp>
      <p:sp>
        <p:nvSpPr>
          <p:cNvPr id="97286" name="Text Box 6"/>
          <p:cNvSpPr txBox="1">
            <a:spLocks noChangeArrowheads="1"/>
          </p:cNvSpPr>
          <p:nvPr/>
        </p:nvSpPr>
        <p:spPr bwMode="auto">
          <a:xfrm>
            <a:off x="6096001" y="5850466"/>
            <a:ext cx="1012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prstClr val="black"/>
                </a:solidFill>
                <a:latin typeface="Arial" panose="020B0604020202020204" pitchFamily="34" charset="0"/>
              </a:rPr>
              <a:t>G 1/4 </a:t>
            </a:r>
          </a:p>
        </p:txBody>
      </p:sp>
      <p:sp>
        <p:nvSpPr>
          <p:cNvPr id="97287" name="Text Box 7"/>
          <p:cNvSpPr txBox="1">
            <a:spLocks noChangeArrowheads="1"/>
          </p:cNvSpPr>
          <p:nvPr/>
        </p:nvSpPr>
        <p:spPr bwMode="auto">
          <a:xfrm>
            <a:off x="9205914" y="5850466"/>
            <a:ext cx="928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prstClr val="black"/>
                </a:solidFill>
                <a:latin typeface="Arial" panose="020B0604020202020204" pitchFamily="34" charset="0"/>
              </a:rPr>
              <a:t>G 1/8</a:t>
            </a:r>
          </a:p>
        </p:txBody>
      </p:sp>
      <p:sp>
        <p:nvSpPr>
          <p:cNvPr id="97288" name="Text Box 8"/>
          <p:cNvSpPr txBox="1">
            <a:spLocks noChangeArrowheads="1"/>
          </p:cNvSpPr>
          <p:nvPr/>
        </p:nvSpPr>
        <p:spPr bwMode="auto">
          <a:xfrm>
            <a:off x="2362200" y="5850466"/>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prstClr val="black"/>
                </a:solidFill>
                <a:latin typeface="Arial" panose="020B0604020202020204" pitchFamily="34" charset="0"/>
              </a:rPr>
              <a:t>Gaussian 1/2</a:t>
            </a:r>
          </a:p>
        </p:txBody>
      </p:sp>
      <p:sp>
        <p:nvSpPr>
          <p:cNvPr id="97289" name="Text Box 10"/>
          <p:cNvSpPr txBox="1">
            <a:spLocks noChangeArrowheads="1"/>
          </p:cNvSpPr>
          <p:nvPr/>
        </p:nvSpPr>
        <p:spPr bwMode="auto">
          <a:xfrm>
            <a:off x="8229600" y="6477000"/>
            <a:ext cx="23749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solidFill>
                  <a:prstClr val="black"/>
                </a:solidFill>
                <a:latin typeface="Arial" panose="020B0604020202020204" pitchFamily="34" charset="0"/>
              </a:rPr>
              <a:t>Slide by Steve Seitz</a:t>
            </a:r>
          </a:p>
        </p:txBody>
      </p:sp>
    </p:spTree>
    <p:extLst>
      <p:ext uri="{BB962C8B-B14F-4D97-AF65-F5344CB8AC3E}">
        <p14:creationId xmlns:p14="http://schemas.microsoft.com/office/powerpoint/2010/main" val="347007870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 Lab1 </a:t>
            </a:r>
            <a:endParaRPr lang="en-US" dirty="0"/>
          </a:p>
        </p:txBody>
      </p:sp>
      <p:sp>
        <p:nvSpPr>
          <p:cNvPr id="3" name="Content Placeholder 2"/>
          <p:cNvSpPr>
            <a:spLocks noGrp="1"/>
          </p:cNvSpPr>
          <p:nvPr>
            <p:ph idx="1"/>
          </p:nvPr>
        </p:nvSpPr>
        <p:spPr/>
        <p:txBody>
          <a:bodyPr/>
          <a:lstStyle/>
          <a:p>
            <a:r>
              <a:rPr lang="en-US" dirty="0" smtClean="0"/>
              <a:t>Run the example in </a:t>
            </a:r>
            <a:r>
              <a:rPr lang="en-US" dirty="0" err="1" smtClean="0"/>
              <a:t>SamplingDemo_Incomplete.m</a:t>
            </a:r>
            <a:endParaRPr lang="en-US" dirty="0" smtClean="0"/>
          </a:p>
          <a:p>
            <a:pPr lvl="1"/>
            <a:r>
              <a:rPr lang="en-US" dirty="0">
                <a:solidFill>
                  <a:srgbClr val="FF0000"/>
                </a:solidFill>
              </a:rPr>
              <a:t>This given code implements </a:t>
            </a:r>
            <a:r>
              <a:rPr lang="en-US" dirty="0" err="1">
                <a:solidFill>
                  <a:srgbClr val="FF0000"/>
                </a:solidFill>
              </a:rPr>
              <a:t>downsampling</a:t>
            </a:r>
            <a:r>
              <a:rPr lang="en-US" dirty="0">
                <a:solidFill>
                  <a:srgbClr val="FF0000"/>
                </a:solidFill>
              </a:rPr>
              <a:t> with factor (0.5) without pre-filtering</a:t>
            </a:r>
            <a:endParaRPr lang="en-US" dirty="0" smtClean="0">
              <a:solidFill>
                <a:srgbClr val="FF0000"/>
              </a:solidFill>
            </a:endParaRPr>
          </a:p>
          <a:p>
            <a:r>
              <a:rPr lang="en-US" dirty="0" smtClean="0"/>
              <a:t>Modify the code to apply </a:t>
            </a:r>
            <a:r>
              <a:rPr lang="en-US" dirty="0" err="1" smtClean="0"/>
              <a:t>Upsampling</a:t>
            </a:r>
            <a:r>
              <a:rPr lang="en-US" dirty="0" smtClean="0"/>
              <a:t> with a factor of two on the original input image. Then use  the (</a:t>
            </a:r>
            <a:r>
              <a:rPr lang="en-US" dirty="0" err="1" smtClean="0"/>
              <a:t>imshow</a:t>
            </a:r>
            <a:r>
              <a:rPr lang="en-US" dirty="0" smtClean="0"/>
              <a:t>) function to display the input (before and after) to illustrate the differences between the </a:t>
            </a:r>
            <a:r>
              <a:rPr lang="en-US" dirty="0" err="1" smtClean="0"/>
              <a:t>downsampling</a:t>
            </a:r>
            <a:r>
              <a:rPr lang="en-US" dirty="0" smtClean="0"/>
              <a:t> output and the </a:t>
            </a:r>
            <a:r>
              <a:rPr lang="en-US" dirty="0" err="1" smtClean="0"/>
              <a:t>upsampling</a:t>
            </a:r>
            <a:r>
              <a:rPr lang="en-US" dirty="0" smtClean="0"/>
              <a:t> output</a:t>
            </a:r>
          </a:p>
          <a:p>
            <a:r>
              <a:rPr lang="en-US" dirty="0" smtClean="0"/>
              <a:t>Hints:</a:t>
            </a:r>
          </a:p>
          <a:p>
            <a:pPr lvl="1"/>
            <a:r>
              <a:rPr lang="en-US" dirty="0" smtClean="0"/>
              <a:t>Learn how to use the function (</a:t>
            </a:r>
            <a:r>
              <a:rPr lang="en-US" dirty="0" err="1" smtClean="0"/>
              <a:t>imresize</a:t>
            </a:r>
            <a:r>
              <a:rPr lang="en-US" dirty="0" smtClean="0"/>
              <a:t>) for up or down sampling</a:t>
            </a:r>
          </a:p>
          <a:p>
            <a:pPr lvl="1"/>
            <a:endParaRPr lang="en-US" dirty="0" smtClean="0"/>
          </a:p>
          <a:p>
            <a:pPr marL="457200" lvl="1" indent="0">
              <a:buNone/>
            </a:pPr>
            <a:endParaRPr lang="en-US" dirty="0" smtClean="0"/>
          </a:p>
          <a:p>
            <a:endParaRPr lang="en-US" dirty="0"/>
          </a:p>
        </p:txBody>
      </p:sp>
    </p:spTree>
    <p:extLst>
      <p:ext uri="{BB962C8B-B14F-4D97-AF65-F5344CB8AC3E}">
        <p14:creationId xmlns:p14="http://schemas.microsoft.com/office/powerpoint/2010/main" val="3826956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 Lab2 </a:t>
            </a:r>
            <a:endParaRPr lang="en-US" dirty="0"/>
          </a:p>
        </p:txBody>
      </p:sp>
      <p:sp>
        <p:nvSpPr>
          <p:cNvPr id="3" name="Content Placeholder 2"/>
          <p:cNvSpPr>
            <a:spLocks noGrp="1"/>
          </p:cNvSpPr>
          <p:nvPr>
            <p:ph idx="1"/>
          </p:nvPr>
        </p:nvSpPr>
        <p:spPr>
          <a:xfrm>
            <a:off x="838200" y="1825625"/>
            <a:ext cx="10515600" cy="1256242"/>
          </a:xfrm>
        </p:spPr>
        <p:txBody>
          <a:bodyPr/>
          <a:lstStyle/>
          <a:p>
            <a:r>
              <a:rPr lang="en-US" dirty="0" smtClean="0"/>
              <a:t>Use the function </a:t>
            </a:r>
            <a:r>
              <a:rPr lang="en-US" dirty="0" err="1" smtClean="0"/>
              <a:t>imresize</a:t>
            </a:r>
            <a:r>
              <a:rPr lang="en-US" dirty="0" smtClean="0"/>
              <a:t> to </a:t>
            </a:r>
            <a:r>
              <a:rPr lang="en-US" dirty="0" err="1" smtClean="0"/>
              <a:t>downsample</a:t>
            </a:r>
            <a:r>
              <a:rPr lang="en-US" dirty="0" smtClean="0"/>
              <a:t> input images in order to create the following output image in an exact output size of (720x820) pixel or the closest possible estimated size</a:t>
            </a:r>
          </a:p>
          <a:p>
            <a:pPr lvl="1"/>
            <a:endParaRPr lang="en-US" dirty="0" smtClean="0"/>
          </a:p>
          <a:p>
            <a:pPr marL="457200" lvl="1" indent="0">
              <a:buNone/>
            </a:pPr>
            <a:endParaRPr lang="en-US" dirty="0" smtClean="0"/>
          </a:p>
          <a:p>
            <a:endParaRPr lang="en-US" dirty="0"/>
          </a:p>
        </p:txBody>
      </p:sp>
      <p:grpSp>
        <p:nvGrpSpPr>
          <p:cNvPr id="18" name="Group 17"/>
          <p:cNvGrpSpPr/>
          <p:nvPr/>
        </p:nvGrpSpPr>
        <p:grpSpPr>
          <a:xfrm>
            <a:off x="6127045" y="3368424"/>
            <a:ext cx="5226755" cy="2958999"/>
            <a:chOff x="3002844" y="3334557"/>
            <a:chExt cx="5226755" cy="2958999"/>
          </a:xfrm>
        </p:grpSpPr>
        <p:grpSp>
          <p:nvGrpSpPr>
            <p:cNvPr id="13" name="Group 12"/>
            <p:cNvGrpSpPr/>
            <p:nvPr/>
          </p:nvGrpSpPr>
          <p:grpSpPr>
            <a:xfrm>
              <a:off x="4617154" y="4058356"/>
              <a:ext cx="3612445" cy="2235200"/>
              <a:chOff x="4617154" y="4030134"/>
              <a:chExt cx="3612445" cy="2528709"/>
            </a:xfrm>
          </p:grpSpPr>
          <p:sp>
            <p:nvSpPr>
              <p:cNvPr id="5" name="Rectangle 4"/>
              <p:cNvSpPr/>
              <p:nvPr/>
            </p:nvSpPr>
            <p:spPr>
              <a:xfrm>
                <a:off x="4617156" y="4041422"/>
                <a:ext cx="1828800" cy="1320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Cat</a:t>
                </a:r>
                <a:endParaRPr lang="en-US" dirty="0"/>
              </a:p>
            </p:txBody>
          </p:sp>
          <p:sp>
            <p:nvSpPr>
              <p:cNvPr id="6" name="Rectangle 5"/>
              <p:cNvSpPr/>
              <p:nvPr/>
            </p:nvSpPr>
            <p:spPr>
              <a:xfrm>
                <a:off x="6445956" y="5362222"/>
                <a:ext cx="1783643" cy="11853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Dog</a:t>
                </a:r>
                <a:endParaRPr lang="en-US" dirty="0"/>
              </a:p>
            </p:txBody>
          </p:sp>
          <p:sp>
            <p:nvSpPr>
              <p:cNvPr id="7" name="Rectangle 6"/>
              <p:cNvSpPr/>
              <p:nvPr/>
            </p:nvSpPr>
            <p:spPr>
              <a:xfrm>
                <a:off x="6445956" y="4030134"/>
                <a:ext cx="1783643" cy="1320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Bird</a:t>
                </a:r>
                <a:endParaRPr lang="en-US" dirty="0"/>
              </a:p>
            </p:txBody>
          </p:sp>
          <p:sp>
            <p:nvSpPr>
              <p:cNvPr id="8" name="Rectangle 7"/>
              <p:cNvSpPr/>
              <p:nvPr/>
            </p:nvSpPr>
            <p:spPr>
              <a:xfrm>
                <a:off x="4617154" y="5373510"/>
                <a:ext cx="1828802" cy="11853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Fish</a:t>
                </a:r>
                <a:endParaRPr lang="en-US" dirty="0"/>
              </a:p>
            </p:txBody>
          </p:sp>
        </p:grpSp>
        <p:cxnSp>
          <p:nvCxnSpPr>
            <p:cNvPr id="10" name="Straight Arrow Connector 9"/>
            <p:cNvCxnSpPr/>
            <p:nvPr/>
          </p:nvCxnSpPr>
          <p:spPr>
            <a:xfrm flipV="1">
              <a:off x="4617154" y="3793067"/>
              <a:ext cx="3612445" cy="225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289778" y="4068334"/>
              <a:ext cx="0" cy="22252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02844" y="4967111"/>
              <a:ext cx="1095023" cy="369332"/>
            </a:xfrm>
            <a:prstGeom prst="rect">
              <a:avLst/>
            </a:prstGeom>
            <a:noFill/>
          </p:spPr>
          <p:txBody>
            <a:bodyPr wrap="square" rtlCol="0">
              <a:spAutoFit/>
            </a:bodyPr>
            <a:lstStyle/>
            <a:p>
              <a:r>
                <a:rPr lang="en-US" dirty="0" smtClean="0"/>
                <a:t>720 pixel</a:t>
              </a:r>
              <a:endParaRPr lang="en-US" dirty="0"/>
            </a:p>
          </p:txBody>
        </p:sp>
        <p:sp>
          <p:nvSpPr>
            <p:cNvPr id="17" name="TextBox 16"/>
            <p:cNvSpPr txBox="1"/>
            <p:nvPr/>
          </p:nvSpPr>
          <p:spPr>
            <a:xfrm>
              <a:off x="5875864" y="3334557"/>
              <a:ext cx="1095023" cy="369332"/>
            </a:xfrm>
            <a:prstGeom prst="rect">
              <a:avLst/>
            </a:prstGeom>
            <a:noFill/>
          </p:spPr>
          <p:txBody>
            <a:bodyPr wrap="square" rtlCol="0">
              <a:spAutoFit/>
            </a:bodyPr>
            <a:lstStyle/>
            <a:p>
              <a:r>
                <a:rPr lang="en-US" dirty="0" smtClean="0"/>
                <a:t>820 pixel</a:t>
              </a:r>
              <a:endParaRPr lang="en-US" dirty="0"/>
            </a:p>
          </p:txBody>
        </p:sp>
      </p:grpSp>
    </p:spTree>
    <p:extLst>
      <p:ext uri="{BB962C8B-B14F-4D97-AF65-F5344CB8AC3E}">
        <p14:creationId xmlns:p14="http://schemas.microsoft.com/office/powerpoint/2010/main" val="852374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Sampling &amp; </a:t>
            </a:r>
            <a:r>
              <a:rPr lang="en-US" altLang="en-US" dirty="0"/>
              <a:t>Sampling </a:t>
            </a:r>
            <a:r>
              <a:rPr lang="en-US" altLang="en-US" dirty="0" smtClean="0"/>
              <a:t>Theorem  (resume from previous lecture)</a:t>
            </a:r>
            <a:endParaRPr lang="en-US" dirty="0" smtClean="0"/>
          </a:p>
          <a:p>
            <a:endParaRPr lang="en-US" dirty="0" smtClean="0"/>
          </a:p>
        </p:txBody>
      </p:sp>
    </p:spTree>
    <p:extLst>
      <p:ext uri="{BB962C8B-B14F-4D97-AF65-F5344CB8AC3E}">
        <p14:creationId xmlns:p14="http://schemas.microsoft.com/office/powerpoint/2010/main" val="16898405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70253"/>
          </a:xfrm>
        </p:spPr>
        <p:txBody>
          <a:bodyPr>
            <a:normAutofit fontScale="90000"/>
          </a:bodyPr>
          <a:lstStyle/>
          <a:p>
            <a:r>
              <a:rPr lang="en-US" dirty="0" smtClean="0"/>
              <a:t>Sampling – Lab3 </a:t>
            </a:r>
            <a:r>
              <a:rPr lang="en-US" sz="3600" dirty="0" smtClean="0"/>
              <a:t>(to be continued as an assignment) </a:t>
            </a:r>
            <a:endParaRPr lang="en-US" sz="3600" dirty="0"/>
          </a:p>
        </p:txBody>
      </p:sp>
      <p:sp>
        <p:nvSpPr>
          <p:cNvPr id="3" name="Content Placeholder 2"/>
          <p:cNvSpPr>
            <a:spLocks noGrp="1"/>
          </p:cNvSpPr>
          <p:nvPr>
            <p:ph idx="1"/>
          </p:nvPr>
        </p:nvSpPr>
        <p:spPr>
          <a:xfrm>
            <a:off x="838200" y="1117600"/>
            <a:ext cx="5461000" cy="5204177"/>
          </a:xfrm>
        </p:spPr>
        <p:txBody>
          <a:bodyPr>
            <a:normAutofit fontScale="70000" lnSpcReduction="20000"/>
          </a:bodyPr>
          <a:lstStyle/>
          <a:p>
            <a:pPr marL="514350" indent="-514350">
              <a:buFont typeface="+mj-lt"/>
              <a:buAutoNum type="arabicPeriod"/>
            </a:pPr>
            <a:r>
              <a:rPr lang="en-US" dirty="0" smtClean="0"/>
              <a:t>Repeat the down-sampling step (originally given in the code) using the following interpolation techniques (all available as different options for the same </a:t>
            </a:r>
            <a:r>
              <a:rPr lang="en-US" dirty="0" err="1" smtClean="0"/>
              <a:t>Matlab</a:t>
            </a:r>
            <a:r>
              <a:rPr lang="en-US" dirty="0" smtClean="0"/>
              <a:t> function)</a:t>
            </a:r>
          </a:p>
          <a:p>
            <a:pPr marL="914400" lvl="1" indent="-457200">
              <a:buFont typeface="+mj-lt"/>
              <a:buAutoNum type="arabicPeriod"/>
            </a:pPr>
            <a:r>
              <a:rPr lang="en-US" dirty="0" smtClean="0"/>
              <a:t>Nearest Neighbor</a:t>
            </a:r>
          </a:p>
          <a:p>
            <a:pPr marL="914400" lvl="1" indent="-457200">
              <a:buFont typeface="+mj-lt"/>
              <a:buAutoNum type="arabicPeriod"/>
            </a:pPr>
            <a:r>
              <a:rPr lang="en-US" dirty="0" smtClean="0"/>
              <a:t>Bilinear</a:t>
            </a:r>
          </a:p>
          <a:p>
            <a:pPr marL="914400" lvl="1" indent="-457200">
              <a:buFont typeface="+mj-lt"/>
              <a:buAutoNum type="arabicPeriod"/>
            </a:pPr>
            <a:r>
              <a:rPr lang="en-US" dirty="0" err="1" smtClean="0"/>
              <a:t>Bicubic</a:t>
            </a:r>
            <a:endParaRPr lang="en-US" dirty="0" smtClean="0"/>
          </a:p>
          <a:p>
            <a:pPr marL="514350" indent="-514350">
              <a:buFont typeface="+mj-lt"/>
              <a:buAutoNum type="arabicPeriod"/>
            </a:pPr>
            <a:r>
              <a:rPr lang="en-US" dirty="0" smtClean="0"/>
              <a:t>Then display each </a:t>
            </a:r>
            <a:r>
              <a:rPr lang="en-US" dirty="0"/>
              <a:t>down-sampling </a:t>
            </a:r>
            <a:r>
              <a:rPr lang="en-US" dirty="0" smtClean="0"/>
              <a:t>output and compare between the different outputs, comment </a:t>
            </a:r>
            <a:r>
              <a:rPr lang="en-US" dirty="0"/>
              <a:t>on the quality of the </a:t>
            </a:r>
            <a:r>
              <a:rPr lang="en-US" dirty="0" smtClean="0"/>
              <a:t>down sampled </a:t>
            </a:r>
            <a:r>
              <a:rPr lang="en-US" dirty="0"/>
              <a:t>images obtained with different methods. </a:t>
            </a:r>
            <a:endParaRPr lang="en-US" dirty="0" smtClean="0"/>
          </a:p>
          <a:p>
            <a:pPr marL="514350" indent="-514350">
              <a:buFont typeface="+mj-lt"/>
              <a:buAutoNum type="arabicPeriod"/>
            </a:pPr>
            <a:r>
              <a:rPr lang="en-US" dirty="0" smtClean="0"/>
              <a:t>Use FFT to convert the output of each technique to the frequency domain then display the results in the frequency domain. Can you provide any conclusion on which technique resulted into more impact on the frequency domain of the image?</a:t>
            </a:r>
          </a:p>
          <a:p>
            <a:pPr marL="971550" lvl="1" indent="-514350">
              <a:buFont typeface="+mj-lt"/>
              <a:buAutoNum type="arabicPeriod"/>
            </a:pPr>
            <a:r>
              <a:rPr lang="en-US" dirty="0" smtClean="0"/>
              <a:t>HINT: choose a specific LP filter and HP filter, then apply them on each case, in order to construct your comparison</a:t>
            </a:r>
          </a:p>
          <a:p>
            <a:endParaRPr lang="en-US" dirty="0" smtClean="0"/>
          </a:p>
          <a:p>
            <a:pPr lvl="1"/>
            <a:endParaRPr lang="en-US" dirty="0" smtClean="0"/>
          </a:p>
          <a:p>
            <a:pPr lvl="1"/>
            <a:endParaRPr lang="en-US" dirty="0" smtClean="0"/>
          </a:p>
          <a:p>
            <a:pPr lvl="1"/>
            <a:endParaRPr lang="en-US" dirty="0" smtClean="0"/>
          </a:p>
          <a:p>
            <a:pPr lvl="1"/>
            <a:endParaRPr lang="en-US" dirty="0" smtClean="0"/>
          </a:p>
          <a:p>
            <a:pPr marL="457200" lvl="1" indent="0">
              <a:buNone/>
            </a:pPr>
            <a:endParaRPr lang="en-US" dirty="0" smtClean="0"/>
          </a:p>
          <a:p>
            <a:endParaRPr lang="en-US" dirty="0"/>
          </a:p>
        </p:txBody>
      </p:sp>
      <p:pic>
        <p:nvPicPr>
          <p:cNvPr id="4" name="Picture 3"/>
          <p:cNvPicPr>
            <a:picLocks noChangeAspect="1"/>
          </p:cNvPicPr>
          <p:nvPr/>
        </p:nvPicPr>
        <p:blipFill>
          <a:blip r:embed="rId2"/>
          <a:stretch>
            <a:fillRect/>
          </a:stretch>
        </p:blipFill>
        <p:spPr>
          <a:xfrm>
            <a:off x="6423377" y="1825625"/>
            <a:ext cx="5358848" cy="3078747"/>
          </a:xfrm>
          <a:prstGeom prst="rect">
            <a:avLst/>
          </a:prstGeom>
        </p:spPr>
      </p:pic>
    </p:spTree>
    <p:extLst>
      <p:ext uri="{BB962C8B-B14F-4D97-AF65-F5344CB8AC3E}">
        <p14:creationId xmlns:p14="http://schemas.microsoft.com/office/powerpoint/2010/main" val="4138279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References, Credits, &amp; </a:t>
            </a:r>
            <a:r>
              <a:rPr lang="en-US" dirty="0" err="1" smtClean="0">
                <a:solidFill>
                  <a:srgbClr val="FF0000"/>
                </a:solidFill>
              </a:rPr>
              <a:t>Aknowledgments</a:t>
            </a:r>
            <a:endParaRPr lang="en-US" dirty="0">
              <a:solidFill>
                <a:srgbClr val="FF0000"/>
              </a:solidFill>
            </a:endParaRPr>
          </a:p>
        </p:txBody>
      </p:sp>
      <p:sp>
        <p:nvSpPr>
          <p:cNvPr id="3" name="Content Placeholder 2"/>
          <p:cNvSpPr>
            <a:spLocks noGrp="1"/>
          </p:cNvSpPr>
          <p:nvPr>
            <p:ph idx="1"/>
          </p:nvPr>
        </p:nvSpPr>
        <p:spPr>
          <a:xfrm>
            <a:off x="609600" y="1134979"/>
            <a:ext cx="10972800" cy="2109355"/>
          </a:xfrm>
        </p:spPr>
        <p:txBody>
          <a:bodyPr>
            <a:normAutofit lnSpcReduction="10000"/>
          </a:bodyPr>
          <a:lstStyle/>
          <a:p>
            <a:r>
              <a:rPr lang="en-US" dirty="0"/>
              <a:t>All slides &amp; most of the initial code is modified version from the original computer vision focused course available at: </a:t>
            </a:r>
            <a:r>
              <a:rPr lang="en-US" u="sng" dirty="0">
                <a:hlinkClick r:id="rId2"/>
              </a:rPr>
              <a:t>https://www.cc.gatech.edu/~hays/compvision/</a:t>
            </a:r>
            <a:endParaRPr lang="en-US" dirty="0"/>
          </a:p>
          <a:p>
            <a:r>
              <a:rPr lang="en-US" dirty="0"/>
              <a:t>Original Acknowledgements  </a:t>
            </a:r>
          </a:p>
          <a:p>
            <a:endParaRPr lang="en-US" dirty="0"/>
          </a:p>
        </p:txBody>
      </p:sp>
      <p:sp>
        <p:nvSpPr>
          <p:cNvPr id="5" name="Rectangle 4"/>
          <p:cNvSpPr/>
          <p:nvPr/>
        </p:nvSpPr>
        <p:spPr>
          <a:xfrm>
            <a:off x="5977217" y="3244334"/>
            <a:ext cx="237566" cy="369332"/>
          </a:xfrm>
          <a:prstGeom prst="rect">
            <a:avLst/>
          </a:prstGeom>
        </p:spPr>
        <p:txBody>
          <a:bodyPr wrap="none">
            <a:spAutoFit/>
          </a:bodyPr>
          <a:lstStyle/>
          <a:p>
            <a:r>
              <a:rPr lang="en-US" b="0" dirty="0" smtClean="0">
                <a:effectLst/>
              </a:rPr>
              <a:t> </a:t>
            </a:r>
            <a:endParaRPr lang="en-US" dirty="0"/>
          </a:p>
        </p:txBody>
      </p:sp>
      <p:pic>
        <p:nvPicPr>
          <p:cNvPr id="12292" name="Picture 4" descr="https://lh3.googleusercontent.com/xPl1fTWKzxKpfqrgULJMqU0z2M393TlCz4gbmlnAufcGq_pHd6kI5YREPLKOXobP5Bc1GtYmR9WnHI7QFLxAtuQslBJ5UnvYF_4bPeNIOj2kI78i0N2kqRswP3mVGyU2mk1NBJA1Nf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175" y="3244334"/>
            <a:ext cx="8629650" cy="107632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bwMode="auto">
          <a:xfrm>
            <a:off x="728383" y="4477070"/>
            <a:ext cx="10972800" cy="2109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On </a:t>
            </a:r>
            <a:r>
              <a:rPr lang="en-US" dirty="0" err="1" smtClean="0"/>
              <a:t>Separability</a:t>
            </a:r>
            <a:r>
              <a:rPr lang="en-US" dirty="0"/>
              <a:t> , </a:t>
            </a:r>
            <a:r>
              <a:rPr lang="en-US" dirty="0">
                <a:hlinkClick r:id="rId4"/>
              </a:rPr>
              <a:t>http://www.songho.ca/dsp/convolution/convolution.html#convolution_2d</a:t>
            </a:r>
            <a:endParaRPr lang="en-US" dirty="0"/>
          </a:p>
        </p:txBody>
      </p:sp>
    </p:spTree>
    <p:extLst>
      <p:ext uri="{BB962C8B-B14F-4D97-AF65-F5344CB8AC3E}">
        <p14:creationId xmlns:p14="http://schemas.microsoft.com/office/powerpoint/2010/main" val="40351699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pPr eaLnBrk="1" hangingPunct="1"/>
            <a:r>
              <a:rPr lang="en-US" altLang="en-US" smtClean="0"/>
              <a:t>Edge / Boundary Detection</a:t>
            </a:r>
          </a:p>
        </p:txBody>
      </p:sp>
      <p:sp>
        <p:nvSpPr>
          <p:cNvPr id="14339" name="Subtitle 2"/>
          <p:cNvSpPr>
            <a:spLocks noGrp="1"/>
          </p:cNvSpPr>
          <p:nvPr>
            <p:ph type="subTitle" idx="1"/>
          </p:nvPr>
        </p:nvSpPr>
        <p:spPr>
          <a:xfrm>
            <a:off x="2971800" y="3352800"/>
            <a:ext cx="6400800" cy="2971800"/>
          </a:xfrm>
        </p:spPr>
        <p:txBody>
          <a:bodyPr/>
          <a:lstStyle/>
          <a:p>
            <a:pPr eaLnBrk="1" hangingPunct="1"/>
            <a:r>
              <a:rPr lang="en-US" altLang="en-US" dirty="0" smtClean="0">
                <a:solidFill>
                  <a:schemeClr val="tx1"/>
                </a:solidFill>
              </a:rPr>
              <a:t>Computer Vision</a:t>
            </a:r>
          </a:p>
          <a:p>
            <a:pPr eaLnBrk="1" hangingPunct="1"/>
            <a:endParaRPr lang="en-US" altLang="en-US" dirty="0" smtClean="0">
              <a:solidFill>
                <a:schemeClr val="tx1"/>
              </a:solidFill>
            </a:endParaRPr>
          </a:p>
          <a:p>
            <a:pPr eaLnBrk="1" hangingPunct="1"/>
            <a:r>
              <a:rPr lang="en-US" altLang="en-US" dirty="0" smtClean="0">
                <a:solidFill>
                  <a:schemeClr val="tx1"/>
                </a:solidFill>
              </a:rPr>
              <a:t>James Hays</a:t>
            </a:r>
          </a:p>
        </p:txBody>
      </p:sp>
      <p:sp>
        <p:nvSpPr>
          <p:cNvPr id="5" name="TextBox 4"/>
          <p:cNvSpPr txBox="1"/>
          <p:nvPr/>
        </p:nvSpPr>
        <p:spPr>
          <a:xfrm>
            <a:off x="3505201" y="6581776"/>
            <a:ext cx="7173913" cy="276225"/>
          </a:xfrm>
          <a:prstGeom prst="rect">
            <a:avLst/>
          </a:prstGeom>
          <a:noFill/>
        </p:spPr>
        <p:txBody>
          <a:bodyPr wrap="none">
            <a:spAutoFit/>
          </a:bodyPr>
          <a:lstStyle/>
          <a:p>
            <a:pPr eaLnBrk="1" hangingPunct="1">
              <a:defRPr/>
            </a:pPr>
            <a:r>
              <a:rPr lang="en-US" sz="1200" dirty="0">
                <a:solidFill>
                  <a:schemeClr val="bg1">
                    <a:lumMod val="65000"/>
                  </a:schemeClr>
                </a:solidFill>
                <a:latin typeface="Arial" charset="0"/>
              </a:rPr>
              <a:t>Many slides from Lana Lazebnik, Steve Seitz, David Forsyth, David Lowe, </a:t>
            </a:r>
            <a:r>
              <a:rPr lang="en-US" sz="1200" dirty="0" err="1">
                <a:solidFill>
                  <a:schemeClr val="bg1">
                    <a:lumMod val="65000"/>
                  </a:schemeClr>
                </a:solidFill>
                <a:latin typeface="Arial" charset="0"/>
              </a:rPr>
              <a:t>Fei-Fei</a:t>
            </a:r>
            <a:r>
              <a:rPr lang="en-US" sz="1200" dirty="0">
                <a:solidFill>
                  <a:schemeClr val="bg1">
                    <a:lumMod val="65000"/>
                  </a:schemeClr>
                </a:solidFill>
                <a:latin typeface="Arial" charset="0"/>
              </a:rPr>
              <a:t> Li, and Derek </a:t>
            </a:r>
            <a:r>
              <a:rPr lang="en-US" sz="1200" dirty="0" err="1">
                <a:solidFill>
                  <a:schemeClr val="bg1">
                    <a:lumMod val="65000"/>
                  </a:schemeClr>
                </a:solidFill>
                <a:latin typeface="Arial" charset="0"/>
              </a:rPr>
              <a:t>Hoiem</a:t>
            </a:r>
            <a:endParaRPr lang="en-US" sz="1200" dirty="0">
              <a:solidFill>
                <a:schemeClr val="bg1">
                  <a:lumMod val="65000"/>
                </a:schemeClr>
              </a:solidFill>
              <a:latin typeface="Arial" charset="0"/>
            </a:endParaRPr>
          </a:p>
        </p:txBody>
      </p:sp>
      <p:sp>
        <p:nvSpPr>
          <p:cNvPr id="14341" name="TextBox 1"/>
          <p:cNvSpPr txBox="1">
            <a:spLocks noChangeArrowheads="1"/>
          </p:cNvSpPr>
          <p:nvPr/>
        </p:nvSpPr>
        <p:spPr bwMode="auto">
          <a:xfrm>
            <a:off x="8686800" y="32004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Szeliski 4.2</a:t>
            </a:r>
          </a:p>
        </p:txBody>
      </p:sp>
    </p:spTree>
    <p:extLst>
      <p:ext uri="{BB962C8B-B14F-4D97-AF65-F5344CB8AC3E}">
        <p14:creationId xmlns:p14="http://schemas.microsoft.com/office/powerpoint/2010/main" val="37169313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4"/>
          <p:cNvGraphicFramePr>
            <a:graphicFrameLocks noGrp="1" noChangeAspect="1"/>
          </p:cNvGraphicFramePr>
          <p:nvPr>
            <p:ph idx="4294967295"/>
          </p:nvPr>
        </p:nvGraphicFramePr>
        <p:xfrm>
          <a:off x="7010401" y="1905000"/>
          <a:ext cx="3332163" cy="3581400"/>
        </p:xfrm>
        <a:graphic>
          <a:graphicData uri="http://schemas.openxmlformats.org/presentationml/2006/ole">
            <mc:AlternateContent xmlns:mc="http://schemas.openxmlformats.org/markup-compatibility/2006">
              <mc:Choice xmlns:v="urn:schemas-microsoft-com:vml" Requires="v">
                <p:oleObj spid="_x0000_s1033" name="Bitmap Image" r:id="rId4" imgW="2161905" imgH="2324424" progId="PBrush">
                  <p:embed/>
                </p:oleObj>
              </mc:Choice>
              <mc:Fallback>
                <p:oleObj name="Bitmap Image" r:id="rId4" imgW="2161905" imgH="2324424" progId="PBrush">
                  <p:embed/>
                  <p:pic>
                    <p:nvPicPr>
                      <p:cNvPr id="1536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1" y="1905000"/>
                        <a:ext cx="3332163"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3" name="Rectangle 5"/>
          <p:cNvSpPr>
            <a:spLocks noGrp="1" noChangeArrowheads="1"/>
          </p:cNvSpPr>
          <p:nvPr>
            <p:ph type="title"/>
          </p:nvPr>
        </p:nvSpPr>
        <p:spPr/>
        <p:txBody>
          <a:bodyPr/>
          <a:lstStyle/>
          <a:p>
            <a:r>
              <a:rPr lang="en-US" altLang="en-US" smtClean="0"/>
              <a:t>Edge detection</a:t>
            </a:r>
          </a:p>
        </p:txBody>
      </p:sp>
      <p:sp>
        <p:nvSpPr>
          <p:cNvPr id="1028" name="Rectangle 7"/>
          <p:cNvSpPr>
            <a:spLocks noGrp="1" noChangeArrowheads="1"/>
          </p:cNvSpPr>
          <p:nvPr>
            <p:ph type="body" idx="1"/>
          </p:nvPr>
        </p:nvSpPr>
        <p:spPr>
          <a:xfrm>
            <a:off x="2209800" y="1143000"/>
            <a:ext cx="5105400" cy="5257800"/>
          </a:xfrm>
        </p:spPr>
        <p:txBody>
          <a:bodyPr>
            <a:normAutofit fontScale="92500" lnSpcReduction="10000"/>
          </a:bodyPr>
          <a:lstStyle/>
          <a:p>
            <a:pPr>
              <a:buFontTx/>
              <a:buChar char="•"/>
              <a:defRPr/>
            </a:pPr>
            <a:r>
              <a:rPr lang="en-US" b="1" smtClean="0"/>
              <a:t>Goal:  </a:t>
            </a:r>
            <a:r>
              <a:rPr lang="en-US" smtClean="0"/>
              <a:t>Identify sudden changes (discontinuities) in an image</a:t>
            </a:r>
          </a:p>
          <a:p>
            <a:pPr lvl="1">
              <a:defRPr/>
            </a:pPr>
            <a:r>
              <a:rPr lang="en-US" smtClean="0"/>
              <a:t>Intuitively, most semantic and shape information from the image can be encoded in the edges</a:t>
            </a:r>
          </a:p>
          <a:p>
            <a:pPr lvl="1">
              <a:defRPr/>
            </a:pPr>
            <a:r>
              <a:rPr lang="en-US" smtClean="0"/>
              <a:t>More compact than pixels</a:t>
            </a:r>
            <a:br>
              <a:rPr lang="en-US" smtClean="0"/>
            </a:br>
            <a:endParaRPr lang="en-US" smtClean="0"/>
          </a:p>
          <a:p>
            <a:pPr>
              <a:buFontTx/>
              <a:buChar char="•"/>
              <a:defRPr/>
            </a:pPr>
            <a:r>
              <a:rPr lang="en-US" b="1" smtClean="0"/>
              <a:t>Ideal:</a:t>
            </a:r>
            <a:r>
              <a:rPr lang="en-US" smtClean="0"/>
              <a:t> artist’s line drawing (but artist is also using object-level knowledge)</a:t>
            </a:r>
            <a:endParaRPr lang="en-US" sz="2400"/>
          </a:p>
        </p:txBody>
      </p:sp>
      <p:sp>
        <p:nvSpPr>
          <p:cNvPr id="15365" name="Text Box 8"/>
          <p:cNvSpPr txBox="1">
            <a:spLocks noChangeArrowheads="1"/>
          </p:cNvSpPr>
          <p:nvPr/>
        </p:nvSpPr>
        <p:spPr bwMode="auto">
          <a:xfrm>
            <a:off x="8839200" y="6477000"/>
            <a:ext cx="17653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latin typeface="Arial" panose="020B0604020202020204" pitchFamily="34" charset="0"/>
              </a:rPr>
              <a:t>Source: D. Lowe</a:t>
            </a:r>
          </a:p>
        </p:txBody>
      </p:sp>
    </p:spTree>
    <p:extLst>
      <p:ext uri="{BB962C8B-B14F-4D97-AF65-F5344CB8AC3E}">
        <p14:creationId xmlns:p14="http://schemas.microsoft.com/office/powerpoint/2010/main" val="2100474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smtClean="0"/>
              <a:t>Why do we care about edges?</a:t>
            </a:r>
          </a:p>
        </p:txBody>
      </p:sp>
      <p:sp>
        <p:nvSpPr>
          <p:cNvPr id="17411" name="Content Placeholder 2"/>
          <p:cNvSpPr>
            <a:spLocks noGrp="1"/>
          </p:cNvSpPr>
          <p:nvPr>
            <p:ph idx="1"/>
          </p:nvPr>
        </p:nvSpPr>
        <p:spPr>
          <a:xfrm>
            <a:off x="1981200" y="990601"/>
            <a:ext cx="5105400" cy="5135563"/>
          </a:xfrm>
        </p:spPr>
        <p:txBody>
          <a:bodyPr/>
          <a:lstStyle/>
          <a:p>
            <a:endParaRPr lang="en-US" altLang="en-US" smtClean="0"/>
          </a:p>
          <a:p>
            <a:r>
              <a:rPr lang="en-US" altLang="en-US" smtClean="0"/>
              <a:t>Extract information, recognize objects</a:t>
            </a:r>
          </a:p>
          <a:p>
            <a:endParaRPr lang="en-US" altLang="en-US" smtClean="0"/>
          </a:p>
          <a:p>
            <a:endParaRPr lang="en-US" altLang="en-US" smtClean="0"/>
          </a:p>
          <a:p>
            <a:endParaRPr lang="en-US" altLang="en-US" smtClean="0"/>
          </a:p>
          <a:p>
            <a:endParaRPr lang="en-US" altLang="en-US" smtClean="0"/>
          </a:p>
          <a:p>
            <a:r>
              <a:rPr lang="en-US" altLang="en-US" smtClean="0"/>
              <a:t>Recover geometry and viewpoint</a:t>
            </a:r>
          </a:p>
          <a:p>
            <a:endParaRPr lang="en-US" altLang="en-US" smtClean="0"/>
          </a:p>
          <a:p>
            <a:endParaRPr lang="en-US" altLang="en-US" smtClean="0"/>
          </a:p>
        </p:txBody>
      </p:sp>
      <p:graphicFrame>
        <p:nvGraphicFramePr>
          <p:cNvPr id="17412" name="Object 4"/>
          <p:cNvGraphicFramePr>
            <a:graphicFrameLocks noChangeAspect="1"/>
          </p:cNvGraphicFramePr>
          <p:nvPr/>
        </p:nvGraphicFramePr>
        <p:xfrm>
          <a:off x="7239001" y="1143000"/>
          <a:ext cx="2481263" cy="2667000"/>
        </p:xfrm>
        <a:graphic>
          <a:graphicData uri="http://schemas.openxmlformats.org/presentationml/2006/ole">
            <mc:AlternateContent xmlns:mc="http://schemas.openxmlformats.org/markup-compatibility/2006">
              <mc:Choice xmlns:v="urn:schemas-microsoft-com:vml" Requires="v">
                <p:oleObj spid="_x0000_s2064" name="Bitmap Image" r:id="rId3" imgW="2161905" imgH="2324424" progId="PBrush">
                  <p:embed/>
                </p:oleObj>
              </mc:Choice>
              <mc:Fallback>
                <p:oleObj name="Bitmap Image" r:id="rId3" imgW="2161905" imgH="2324424" progId="PBrush">
                  <p:embed/>
                  <p:pic>
                    <p:nvPicPr>
                      <p:cNvPr id="1741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1" y="1143000"/>
                        <a:ext cx="2481263"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7413" name="Group 36"/>
          <p:cNvGrpSpPr>
            <a:grpSpLocks/>
          </p:cNvGrpSpPr>
          <p:nvPr/>
        </p:nvGrpSpPr>
        <p:grpSpPr bwMode="auto">
          <a:xfrm>
            <a:off x="6324600" y="4495800"/>
            <a:ext cx="4116388" cy="1862138"/>
            <a:chOff x="-28575" y="1676401"/>
            <a:chExt cx="9296400" cy="4754564"/>
          </a:xfrm>
        </p:grpSpPr>
        <p:graphicFrame>
          <p:nvGraphicFramePr>
            <p:cNvPr id="17414" name="Object 5"/>
            <p:cNvGraphicFramePr>
              <a:graphicFrameLocks noChangeAspect="1"/>
            </p:cNvGraphicFramePr>
            <p:nvPr/>
          </p:nvGraphicFramePr>
          <p:xfrm>
            <a:off x="1743074" y="2590800"/>
            <a:ext cx="4962526" cy="3721100"/>
          </p:xfrm>
          <a:graphic>
            <a:graphicData uri="http://schemas.openxmlformats.org/presentationml/2006/ole">
              <mc:AlternateContent xmlns:mc="http://schemas.openxmlformats.org/markup-compatibility/2006">
                <mc:Choice xmlns:v="urn:schemas-microsoft-com:vml" Requires="v">
                  <p:oleObj spid="_x0000_s2065" name="Photo Editor Photo" r:id="rId5" imgW="9752381" imgH="7314286" progId="">
                    <p:embed/>
                  </p:oleObj>
                </mc:Choice>
                <mc:Fallback>
                  <p:oleObj name="Photo Editor Photo" r:id="rId5" imgW="9752381" imgH="7314286" progId="">
                    <p:embed/>
                    <p:pic>
                      <p:nvPicPr>
                        <p:cNvPr id="17414"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3074" y="2590800"/>
                          <a:ext cx="4962526" cy="372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5" name="Line 3"/>
            <p:cNvSpPr>
              <a:spLocks noChangeShapeType="1"/>
            </p:cNvSpPr>
            <p:nvPr/>
          </p:nvSpPr>
          <p:spPr bwMode="auto">
            <a:xfrm flipH="1">
              <a:off x="76200" y="3200400"/>
              <a:ext cx="5029200" cy="12954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7416" name="Line 4"/>
            <p:cNvSpPr>
              <a:spLocks noChangeShapeType="1"/>
            </p:cNvSpPr>
            <p:nvPr/>
          </p:nvSpPr>
          <p:spPr bwMode="auto">
            <a:xfrm flipH="1" flipV="1">
              <a:off x="76200" y="4495800"/>
              <a:ext cx="3962400" cy="9906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7417" name="Line 5"/>
            <p:cNvSpPr>
              <a:spLocks noChangeShapeType="1"/>
            </p:cNvSpPr>
            <p:nvPr/>
          </p:nvSpPr>
          <p:spPr bwMode="auto">
            <a:xfrm flipH="1">
              <a:off x="76200" y="4114800"/>
              <a:ext cx="4038600" cy="3810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7418" name="Line 6"/>
            <p:cNvSpPr>
              <a:spLocks noChangeShapeType="1"/>
            </p:cNvSpPr>
            <p:nvPr/>
          </p:nvSpPr>
          <p:spPr bwMode="auto">
            <a:xfrm>
              <a:off x="76200" y="4495800"/>
              <a:ext cx="4419600" cy="3048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7419" name="Line 7"/>
            <p:cNvSpPr>
              <a:spLocks noChangeShapeType="1"/>
            </p:cNvSpPr>
            <p:nvPr/>
          </p:nvSpPr>
          <p:spPr bwMode="auto">
            <a:xfrm flipV="1">
              <a:off x="76200" y="4267200"/>
              <a:ext cx="4419600" cy="2286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7420" name="Line 8"/>
            <p:cNvSpPr>
              <a:spLocks noChangeShapeType="1"/>
            </p:cNvSpPr>
            <p:nvPr/>
          </p:nvSpPr>
          <p:spPr bwMode="auto">
            <a:xfrm flipV="1">
              <a:off x="4800600" y="4648200"/>
              <a:ext cx="4267200" cy="6858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7421" name="Line 9"/>
            <p:cNvSpPr>
              <a:spLocks noChangeShapeType="1"/>
            </p:cNvSpPr>
            <p:nvPr/>
          </p:nvSpPr>
          <p:spPr bwMode="auto">
            <a:xfrm>
              <a:off x="4800600" y="3581400"/>
              <a:ext cx="4267200" cy="6858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7422" name="Line 10"/>
            <p:cNvSpPr>
              <a:spLocks noChangeShapeType="1"/>
            </p:cNvSpPr>
            <p:nvPr/>
          </p:nvSpPr>
          <p:spPr bwMode="auto">
            <a:xfrm>
              <a:off x="4800600" y="4343400"/>
              <a:ext cx="4267200" cy="762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7423" name="Line 11"/>
            <p:cNvSpPr>
              <a:spLocks noChangeShapeType="1"/>
            </p:cNvSpPr>
            <p:nvPr/>
          </p:nvSpPr>
          <p:spPr bwMode="auto">
            <a:xfrm flipV="1">
              <a:off x="4800600" y="4572000"/>
              <a:ext cx="4267200" cy="5334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7424" name="Line 12"/>
            <p:cNvSpPr>
              <a:spLocks noChangeShapeType="1"/>
            </p:cNvSpPr>
            <p:nvPr/>
          </p:nvSpPr>
          <p:spPr bwMode="auto">
            <a:xfrm>
              <a:off x="4800600" y="4038600"/>
              <a:ext cx="4267200" cy="3048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17425" name="Group 16"/>
            <p:cNvGrpSpPr>
              <a:grpSpLocks/>
            </p:cNvGrpSpPr>
            <p:nvPr/>
          </p:nvGrpSpPr>
          <p:grpSpPr bwMode="auto">
            <a:xfrm>
              <a:off x="7058029" y="4953002"/>
              <a:ext cx="1857376" cy="1477963"/>
              <a:chOff x="4446" y="3120"/>
              <a:chExt cx="1170" cy="931"/>
            </a:xfrm>
          </p:grpSpPr>
          <p:sp>
            <p:nvSpPr>
              <p:cNvPr id="17444" name="Text Box 14"/>
              <p:cNvSpPr txBox="1">
                <a:spLocks noChangeArrowheads="1"/>
              </p:cNvSpPr>
              <p:nvPr/>
            </p:nvSpPr>
            <p:spPr bwMode="auto">
              <a:xfrm>
                <a:off x="4446" y="3408"/>
                <a:ext cx="1161"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000" b="1">
                    <a:solidFill>
                      <a:srgbClr val="FF6600"/>
                    </a:solidFill>
                    <a:latin typeface="Tahoma" panose="020B0604030504040204" pitchFamily="34" charset="0"/>
                  </a:rPr>
                  <a:t>Vanishing</a:t>
                </a:r>
              </a:p>
              <a:p>
                <a:pPr algn="ctr" eaLnBrk="1" hangingPunct="1">
                  <a:spcBef>
                    <a:spcPct val="0"/>
                  </a:spcBef>
                  <a:buFontTx/>
                  <a:buNone/>
                </a:pPr>
                <a:r>
                  <a:rPr lang="en-US" altLang="en-US" sz="1000" b="1">
                    <a:solidFill>
                      <a:srgbClr val="FF6600"/>
                    </a:solidFill>
                    <a:latin typeface="Tahoma" panose="020B0604030504040204" pitchFamily="34" charset="0"/>
                  </a:rPr>
                  <a:t> point</a:t>
                </a:r>
              </a:p>
            </p:txBody>
          </p:sp>
          <p:sp>
            <p:nvSpPr>
              <p:cNvPr id="17445" name="Line 15"/>
              <p:cNvSpPr>
                <a:spLocks noChangeShapeType="1"/>
              </p:cNvSpPr>
              <p:nvPr/>
            </p:nvSpPr>
            <p:spPr bwMode="auto">
              <a:xfrm flipV="1">
                <a:off x="4848" y="3120"/>
                <a:ext cx="768"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17426" name="Line 16"/>
            <p:cNvSpPr>
              <a:spLocks noChangeShapeType="1"/>
            </p:cNvSpPr>
            <p:nvPr/>
          </p:nvSpPr>
          <p:spPr bwMode="auto">
            <a:xfrm>
              <a:off x="0" y="4495800"/>
              <a:ext cx="9144000" cy="0"/>
            </a:xfrm>
            <a:prstGeom prst="line">
              <a:avLst/>
            </a:prstGeom>
            <a:noFill/>
            <a:ln w="57150">
              <a:solidFill>
                <a:srgbClr val="00FFFF"/>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17427" name="Group 17"/>
            <p:cNvGrpSpPr>
              <a:grpSpLocks/>
            </p:cNvGrpSpPr>
            <p:nvPr/>
          </p:nvGrpSpPr>
          <p:grpSpPr bwMode="auto">
            <a:xfrm>
              <a:off x="0" y="2743201"/>
              <a:ext cx="1828800" cy="1600201"/>
              <a:chOff x="0" y="1728"/>
              <a:chExt cx="1152" cy="1008"/>
            </a:xfrm>
          </p:grpSpPr>
          <p:sp>
            <p:nvSpPr>
              <p:cNvPr id="17442" name="Text Box 18"/>
              <p:cNvSpPr txBox="1">
                <a:spLocks noChangeArrowheads="1"/>
              </p:cNvSpPr>
              <p:nvPr/>
            </p:nvSpPr>
            <p:spPr bwMode="auto">
              <a:xfrm>
                <a:off x="0" y="1728"/>
                <a:ext cx="1152"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000" b="1">
                    <a:solidFill>
                      <a:schemeClr val="hlink"/>
                    </a:solidFill>
                    <a:latin typeface="Tahoma" panose="020B0604030504040204" pitchFamily="34" charset="0"/>
                  </a:rPr>
                  <a:t>Vanishing</a:t>
                </a:r>
              </a:p>
              <a:p>
                <a:pPr algn="ctr" eaLnBrk="1" hangingPunct="1">
                  <a:spcBef>
                    <a:spcPct val="0"/>
                  </a:spcBef>
                  <a:buFontTx/>
                  <a:buNone/>
                </a:pPr>
                <a:r>
                  <a:rPr lang="en-US" altLang="en-US" sz="1000" b="1">
                    <a:solidFill>
                      <a:srgbClr val="333399"/>
                    </a:solidFill>
                    <a:latin typeface="Tahoma" panose="020B0604030504040204" pitchFamily="34" charset="0"/>
                  </a:rPr>
                  <a:t> </a:t>
                </a:r>
                <a:r>
                  <a:rPr lang="en-US" altLang="en-US" sz="1000" b="1">
                    <a:solidFill>
                      <a:schemeClr val="hlink"/>
                    </a:solidFill>
                    <a:latin typeface="Tahoma" panose="020B0604030504040204" pitchFamily="34" charset="0"/>
                  </a:rPr>
                  <a:t>line</a:t>
                </a:r>
              </a:p>
            </p:txBody>
          </p:sp>
          <p:sp>
            <p:nvSpPr>
              <p:cNvPr id="17443" name="Line 19"/>
              <p:cNvSpPr>
                <a:spLocks noChangeShapeType="1"/>
              </p:cNvSpPr>
              <p:nvPr/>
            </p:nvSpPr>
            <p:spPr bwMode="auto">
              <a:xfrm>
                <a:off x="528" y="2208"/>
                <a:ext cx="192" cy="528"/>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17428" name="Group 20"/>
            <p:cNvGrpSpPr>
              <a:grpSpLocks/>
            </p:cNvGrpSpPr>
            <p:nvPr/>
          </p:nvGrpSpPr>
          <p:grpSpPr bwMode="auto">
            <a:xfrm>
              <a:off x="-28575" y="4451373"/>
              <a:ext cx="1843097" cy="1843097"/>
              <a:chOff x="-18" y="2804"/>
              <a:chExt cx="1161" cy="1161"/>
            </a:xfrm>
          </p:grpSpPr>
          <p:sp>
            <p:nvSpPr>
              <p:cNvPr id="17439" name="Oval 21"/>
              <p:cNvSpPr>
                <a:spLocks noChangeAspect="1" noChangeArrowheads="1"/>
              </p:cNvSpPr>
              <p:nvPr/>
            </p:nvSpPr>
            <p:spPr bwMode="auto">
              <a:xfrm>
                <a:off x="28" y="2804"/>
                <a:ext cx="63" cy="63"/>
              </a:xfrm>
              <a:prstGeom prst="ellipse">
                <a:avLst/>
              </a:prstGeom>
              <a:solidFill>
                <a:srgbClr val="FF0000"/>
              </a:solidFill>
              <a:ln w="9525">
                <a:solidFill>
                  <a:srgbClr val="99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7440" name="Text Box 22"/>
              <p:cNvSpPr txBox="1">
                <a:spLocks noChangeArrowheads="1"/>
              </p:cNvSpPr>
              <p:nvPr/>
            </p:nvSpPr>
            <p:spPr bwMode="auto">
              <a:xfrm>
                <a:off x="-18" y="3322"/>
                <a:ext cx="1161"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000" b="1">
                    <a:solidFill>
                      <a:srgbClr val="FF6600"/>
                    </a:solidFill>
                    <a:latin typeface="Tahoma" panose="020B0604030504040204" pitchFamily="34" charset="0"/>
                  </a:rPr>
                  <a:t>Vanishing</a:t>
                </a:r>
              </a:p>
              <a:p>
                <a:pPr algn="ctr" eaLnBrk="1" hangingPunct="1">
                  <a:spcBef>
                    <a:spcPct val="0"/>
                  </a:spcBef>
                  <a:buFontTx/>
                  <a:buNone/>
                </a:pPr>
                <a:r>
                  <a:rPr lang="en-US" altLang="en-US" sz="1000" b="1">
                    <a:solidFill>
                      <a:srgbClr val="FF6600"/>
                    </a:solidFill>
                    <a:latin typeface="Tahoma" panose="020B0604030504040204" pitchFamily="34" charset="0"/>
                  </a:rPr>
                  <a:t> point</a:t>
                </a:r>
              </a:p>
            </p:txBody>
          </p:sp>
          <p:sp>
            <p:nvSpPr>
              <p:cNvPr id="17441" name="Line 23"/>
              <p:cNvSpPr>
                <a:spLocks noChangeShapeType="1"/>
              </p:cNvSpPr>
              <p:nvPr/>
            </p:nvSpPr>
            <p:spPr bwMode="auto">
              <a:xfrm flipH="1" flipV="1">
                <a:off x="96" y="2928"/>
                <a:ext cx="24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17429" name="Line 24"/>
            <p:cNvSpPr>
              <a:spLocks noChangeShapeType="1"/>
            </p:cNvSpPr>
            <p:nvPr/>
          </p:nvSpPr>
          <p:spPr bwMode="auto">
            <a:xfrm flipV="1">
              <a:off x="2438400" y="1981200"/>
              <a:ext cx="0" cy="31242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7430" name="Line 25"/>
            <p:cNvSpPr>
              <a:spLocks noChangeShapeType="1"/>
            </p:cNvSpPr>
            <p:nvPr/>
          </p:nvSpPr>
          <p:spPr bwMode="auto">
            <a:xfrm flipV="1">
              <a:off x="2805113" y="1981200"/>
              <a:ext cx="0" cy="32004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7431" name="Line 26"/>
            <p:cNvSpPr>
              <a:spLocks noChangeShapeType="1"/>
            </p:cNvSpPr>
            <p:nvPr/>
          </p:nvSpPr>
          <p:spPr bwMode="auto">
            <a:xfrm flipV="1">
              <a:off x="3325813" y="1981200"/>
              <a:ext cx="0" cy="33528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7432" name="Line 27"/>
            <p:cNvSpPr>
              <a:spLocks noChangeShapeType="1"/>
            </p:cNvSpPr>
            <p:nvPr/>
          </p:nvSpPr>
          <p:spPr bwMode="auto">
            <a:xfrm flipV="1">
              <a:off x="4114800" y="1981200"/>
              <a:ext cx="0" cy="35052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7433" name="Line 28"/>
            <p:cNvSpPr>
              <a:spLocks noChangeShapeType="1"/>
            </p:cNvSpPr>
            <p:nvPr/>
          </p:nvSpPr>
          <p:spPr bwMode="auto">
            <a:xfrm flipV="1">
              <a:off x="4724400" y="1981200"/>
              <a:ext cx="0" cy="34290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7434" name="Line 29"/>
            <p:cNvSpPr>
              <a:spLocks noChangeShapeType="1"/>
            </p:cNvSpPr>
            <p:nvPr/>
          </p:nvSpPr>
          <p:spPr bwMode="auto">
            <a:xfrm flipV="1">
              <a:off x="5943600" y="1981200"/>
              <a:ext cx="0" cy="32766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7435" name="Line 30"/>
            <p:cNvSpPr>
              <a:spLocks noChangeShapeType="1"/>
            </p:cNvSpPr>
            <p:nvPr/>
          </p:nvSpPr>
          <p:spPr bwMode="auto">
            <a:xfrm flipV="1">
              <a:off x="5181600" y="1981200"/>
              <a:ext cx="0" cy="20574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17436" name="Group 31"/>
            <p:cNvGrpSpPr>
              <a:grpSpLocks/>
            </p:cNvGrpSpPr>
            <p:nvPr/>
          </p:nvGrpSpPr>
          <p:grpSpPr bwMode="auto">
            <a:xfrm>
              <a:off x="6172200" y="1676401"/>
              <a:ext cx="3095625" cy="1414463"/>
              <a:chOff x="4011" y="1248"/>
              <a:chExt cx="1950" cy="891"/>
            </a:xfrm>
          </p:grpSpPr>
          <p:sp>
            <p:nvSpPr>
              <p:cNvPr id="17437" name="Text Box 32"/>
              <p:cNvSpPr txBox="1">
                <a:spLocks noChangeArrowheads="1"/>
              </p:cNvSpPr>
              <p:nvPr/>
            </p:nvSpPr>
            <p:spPr bwMode="auto">
              <a:xfrm>
                <a:off x="4011" y="1248"/>
                <a:ext cx="1950" cy="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000" b="1">
                    <a:solidFill>
                      <a:srgbClr val="FF6600"/>
                    </a:solidFill>
                    <a:latin typeface="Tahoma" panose="020B0604030504040204" pitchFamily="34" charset="0"/>
                  </a:rPr>
                  <a:t> Vertical vanishing</a:t>
                </a:r>
              </a:p>
              <a:p>
                <a:pPr algn="ctr" eaLnBrk="1" hangingPunct="1">
                  <a:spcBef>
                    <a:spcPct val="0"/>
                  </a:spcBef>
                  <a:buFontTx/>
                  <a:buNone/>
                </a:pPr>
                <a:r>
                  <a:rPr lang="en-US" altLang="en-US" sz="1000" b="1">
                    <a:solidFill>
                      <a:srgbClr val="FF6600"/>
                    </a:solidFill>
                    <a:latin typeface="Tahoma" panose="020B0604030504040204" pitchFamily="34" charset="0"/>
                  </a:rPr>
                  <a:t> point</a:t>
                </a:r>
              </a:p>
              <a:p>
                <a:pPr algn="ctr" eaLnBrk="1" hangingPunct="1">
                  <a:spcBef>
                    <a:spcPct val="0"/>
                  </a:spcBef>
                  <a:buFontTx/>
                  <a:buNone/>
                </a:pPr>
                <a:r>
                  <a:rPr lang="en-US" altLang="en-US" sz="1000" b="1">
                    <a:solidFill>
                      <a:srgbClr val="FF6600"/>
                    </a:solidFill>
                    <a:latin typeface="Tahoma" panose="020B0604030504040204" pitchFamily="34" charset="0"/>
                  </a:rPr>
                  <a:t>(at infinity)</a:t>
                </a:r>
              </a:p>
            </p:txBody>
          </p:sp>
          <p:sp>
            <p:nvSpPr>
              <p:cNvPr id="17438" name="Line 33"/>
              <p:cNvSpPr>
                <a:spLocks noChangeShapeType="1"/>
              </p:cNvSpPr>
              <p:nvPr/>
            </p:nvSpPr>
            <p:spPr bwMode="auto">
              <a:xfrm flipH="1" flipV="1">
                <a:off x="4080" y="1248"/>
                <a:ext cx="0"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spTree>
    <p:extLst>
      <p:ext uri="{BB962C8B-B14F-4D97-AF65-F5344CB8AC3E}">
        <p14:creationId xmlns:p14="http://schemas.microsoft.com/office/powerpoint/2010/main" val="1408853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t>Origin of Edges</a:t>
            </a:r>
          </a:p>
        </p:txBody>
      </p:sp>
      <p:sp>
        <p:nvSpPr>
          <p:cNvPr id="18435" name="Rectangle 3"/>
          <p:cNvSpPr>
            <a:spLocks noGrp="1" noChangeArrowheads="1"/>
          </p:cNvSpPr>
          <p:nvPr>
            <p:ph type="body" idx="1"/>
          </p:nvPr>
        </p:nvSpPr>
        <p:spPr>
          <a:xfrm>
            <a:off x="2209800" y="4800600"/>
            <a:ext cx="7772400" cy="1371600"/>
          </a:xfrm>
        </p:spPr>
        <p:txBody>
          <a:bodyPr/>
          <a:lstStyle/>
          <a:p>
            <a:r>
              <a:rPr lang="en-US" altLang="en-US" smtClean="0"/>
              <a:t>Edges are caused by a variety of factors</a:t>
            </a:r>
          </a:p>
        </p:txBody>
      </p:sp>
      <p:sp>
        <p:nvSpPr>
          <p:cNvPr id="18436" name="Rectangle 4"/>
          <p:cNvSpPr>
            <a:spLocks noChangeArrowheads="1"/>
          </p:cNvSpPr>
          <p:nvPr/>
        </p:nvSpPr>
        <p:spPr bwMode="auto">
          <a:xfrm>
            <a:off x="1525588" y="9207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aphicFrame>
        <p:nvGraphicFramePr>
          <p:cNvPr id="18437" name="Object 5"/>
          <p:cNvGraphicFramePr>
            <a:graphicFrameLocks noChangeAspect="1"/>
          </p:cNvGraphicFramePr>
          <p:nvPr/>
        </p:nvGraphicFramePr>
        <p:xfrm>
          <a:off x="4191000" y="1447800"/>
          <a:ext cx="2990850" cy="2857500"/>
        </p:xfrm>
        <a:graphic>
          <a:graphicData uri="http://schemas.openxmlformats.org/presentationml/2006/ole">
            <mc:AlternateContent xmlns:mc="http://schemas.openxmlformats.org/markup-compatibility/2006">
              <mc:Choice xmlns:v="urn:schemas-microsoft-com:vml" Requires="v">
                <p:oleObj spid="_x0000_s3081" name="Photo Editor Photo" r:id="rId4" imgW="2991268" imgH="2857899" progId="">
                  <p:embed/>
                </p:oleObj>
              </mc:Choice>
              <mc:Fallback>
                <p:oleObj name="Photo Editor Photo" r:id="rId4" imgW="2991268" imgH="2857899" progId="">
                  <p:embed/>
                  <p:pic>
                    <p:nvPicPr>
                      <p:cNvPr id="1843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1447800"/>
                        <a:ext cx="299085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8" name="Text Box 6"/>
          <p:cNvSpPr txBox="1">
            <a:spLocks noChangeArrowheads="1"/>
          </p:cNvSpPr>
          <p:nvPr/>
        </p:nvSpPr>
        <p:spPr bwMode="auto">
          <a:xfrm>
            <a:off x="7162801" y="2330450"/>
            <a:ext cx="1865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latin typeface="Arial" panose="020B0604020202020204" pitchFamily="34" charset="0"/>
              </a:rPr>
              <a:t>depth discontinuity</a:t>
            </a:r>
          </a:p>
        </p:txBody>
      </p:sp>
      <p:sp>
        <p:nvSpPr>
          <p:cNvPr id="18439" name="Text Box 7"/>
          <p:cNvSpPr txBox="1">
            <a:spLocks noChangeArrowheads="1"/>
          </p:cNvSpPr>
          <p:nvPr/>
        </p:nvSpPr>
        <p:spPr bwMode="auto">
          <a:xfrm>
            <a:off x="7162800" y="2971800"/>
            <a:ext cx="2520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latin typeface="Arial" panose="020B0604020202020204" pitchFamily="34" charset="0"/>
              </a:rPr>
              <a:t>surface color discontinuity</a:t>
            </a:r>
          </a:p>
        </p:txBody>
      </p:sp>
      <p:sp>
        <p:nvSpPr>
          <p:cNvPr id="18440" name="Text Box 8"/>
          <p:cNvSpPr txBox="1">
            <a:spLocks noChangeArrowheads="1"/>
          </p:cNvSpPr>
          <p:nvPr/>
        </p:nvSpPr>
        <p:spPr bwMode="auto">
          <a:xfrm>
            <a:off x="7162800" y="3625850"/>
            <a:ext cx="2370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latin typeface="Arial" panose="020B0604020202020204" pitchFamily="34" charset="0"/>
              </a:rPr>
              <a:t>illumination discontinuity</a:t>
            </a:r>
          </a:p>
        </p:txBody>
      </p:sp>
      <p:sp>
        <p:nvSpPr>
          <p:cNvPr id="18441" name="Text Box 9"/>
          <p:cNvSpPr txBox="1">
            <a:spLocks noChangeArrowheads="1"/>
          </p:cNvSpPr>
          <p:nvPr/>
        </p:nvSpPr>
        <p:spPr bwMode="auto">
          <a:xfrm>
            <a:off x="7162801" y="1676400"/>
            <a:ext cx="2701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latin typeface="Arial" panose="020B0604020202020204" pitchFamily="34" charset="0"/>
              </a:rPr>
              <a:t>surface normal discontinuity</a:t>
            </a:r>
          </a:p>
        </p:txBody>
      </p:sp>
      <p:sp>
        <p:nvSpPr>
          <p:cNvPr id="18442" name="Text Box 12"/>
          <p:cNvSpPr txBox="1">
            <a:spLocks noChangeArrowheads="1"/>
          </p:cNvSpPr>
          <p:nvPr/>
        </p:nvSpPr>
        <p:spPr bwMode="auto">
          <a:xfrm>
            <a:off x="8763000" y="6477000"/>
            <a:ext cx="18415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latin typeface="Arial" panose="020B0604020202020204" pitchFamily="34" charset="0"/>
              </a:rPr>
              <a:t>Source: Steve Seitz</a:t>
            </a:r>
          </a:p>
        </p:txBody>
      </p:sp>
    </p:spTree>
    <p:extLst>
      <p:ext uri="{BB962C8B-B14F-4D97-AF65-F5344CB8AC3E}">
        <p14:creationId xmlns:p14="http://schemas.microsoft.com/office/powerpoint/2010/main" val="147643984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smtClean="0"/>
              <a:t>Closeup of edges</a:t>
            </a:r>
          </a:p>
        </p:txBody>
      </p:sp>
      <p:sp>
        <p:nvSpPr>
          <p:cNvPr id="20483" name="Content Placeholder 2"/>
          <p:cNvSpPr>
            <a:spLocks noGrp="1"/>
          </p:cNvSpPr>
          <p:nvPr>
            <p:ph idx="1"/>
          </p:nvPr>
        </p:nvSpPr>
        <p:spPr/>
        <p:txBody>
          <a:bodyPr/>
          <a:lstStyle/>
          <a:p>
            <a:endParaRPr lang="en-US" altLang="en-US" smtClean="0"/>
          </a:p>
        </p:txBody>
      </p:sp>
      <p:pic>
        <p:nvPicPr>
          <p:cNvPr id="20484" name="Picture 2" descr="C:\Documents and Settings\Derek Hoiem\My Documents\My Pictures\monte carlo\monaco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143000"/>
            <a:ext cx="41163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p:cNvSpPr txBox="1">
            <a:spLocks noChangeArrowheads="1"/>
          </p:cNvSpPr>
          <p:nvPr/>
        </p:nvSpPr>
        <p:spPr bwMode="auto">
          <a:xfrm>
            <a:off x="8839200" y="6477000"/>
            <a:ext cx="1765300" cy="274638"/>
          </a:xfrm>
          <a:prstGeom prst="rect">
            <a:avLst/>
          </a:prstGeom>
          <a:solidFill>
            <a:schemeClr val="bg1"/>
          </a:solidFill>
          <a:ln w="9525">
            <a:noFill/>
            <a:miter lim="800000"/>
            <a:headEnd/>
            <a:tailEnd/>
          </a:ln>
        </p:spPr>
        <p:txBody>
          <a:bodyPr>
            <a:spAutoFit/>
          </a:bodyPr>
          <a:lstStyle/>
          <a:p>
            <a:pPr eaLnBrk="1" hangingPunct="1">
              <a:defRPr/>
            </a:pPr>
            <a:r>
              <a:rPr lang="en-US" sz="1200" dirty="0">
                <a:solidFill>
                  <a:schemeClr val="bg1">
                    <a:lumMod val="65000"/>
                  </a:schemeClr>
                </a:solidFill>
                <a:latin typeface="Arial" charset="0"/>
                <a:cs typeface="Arial" charset="0"/>
              </a:rPr>
              <a:t>Source: D. </a:t>
            </a:r>
            <a:r>
              <a:rPr lang="en-US" sz="1200" dirty="0" err="1">
                <a:solidFill>
                  <a:schemeClr val="bg1">
                    <a:lumMod val="65000"/>
                  </a:schemeClr>
                </a:solidFill>
                <a:latin typeface="Arial" charset="0"/>
                <a:cs typeface="Arial" charset="0"/>
              </a:rPr>
              <a:t>Hoiem</a:t>
            </a:r>
            <a:endParaRPr lang="en-US" sz="1200" dirty="0">
              <a:solidFill>
                <a:schemeClr val="bg1">
                  <a:lumMod val="65000"/>
                </a:schemeClr>
              </a:solidFill>
              <a:latin typeface="Arial" charset="0"/>
              <a:cs typeface="Arial" charset="0"/>
            </a:endParaRPr>
          </a:p>
        </p:txBody>
      </p:sp>
    </p:spTree>
    <p:extLst>
      <p:ext uri="{BB962C8B-B14F-4D97-AF65-F5344CB8AC3E}">
        <p14:creationId xmlns:p14="http://schemas.microsoft.com/office/powerpoint/2010/main" val="36438176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smtClean="0"/>
              <a:t>Closeup of edges</a:t>
            </a:r>
          </a:p>
        </p:txBody>
      </p:sp>
      <p:sp>
        <p:nvSpPr>
          <p:cNvPr id="21507" name="Content Placeholder 2"/>
          <p:cNvSpPr>
            <a:spLocks noGrp="1"/>
          </p:cNvSpPr>
          <p:nvPr>
            <p:ph idx="1"/>
          </p:nvPr>
        </p:nvSpPr>
        <p:spPr/>
        <p:txBody>
          <a:bodyPr/>
          <a:lstStyle/>
          <a:p>
            <a:endParaRPr lang="en-US" altLang="en-US" smtClean="0"/>
          </a:p>
        </p:txBody>
      </p:sp>
      <p:pic>
        <p:nvPicPr>
          <p:cNvPr id="21508" name="Picture 2" descr="C:\Documents and Settings\Derek Hoiem\My Documents\My Pictures\monte carlo\monaco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143000"/>
            <a:ext cx="41163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2" descr="C:\Documents and Settings\Derek Hoiem\My Documents\My Pictures\monte carlo\monaco03.jpg"/>
          <p:cNvPicPr>
            <a:picLocks noChangeAspect="1" noChangeArrowheads="1"/>
          </p:cNvPicPr>
          <p:nvPr/>
        </p:nvPicPr>
        <p:blipFill>
          <a:blip r:embed="rId2">
            <a:extLst>
              <a:ext uri="{28A0092B-C50C-407E-A947-70E740481C1C}">
                <a14:useLocalDpi xmlns:a14="http://schemas.microsoft.com/office/drawing/2010/main" val="0"/>
              </a:ext>
            </a:extLst>
          </a:blip>
          <a:srcRect l="12254" t="59148" r="79703" b="36111"/>
          <a:stretch>
            <a:fillRect/>
          </a:stretch>
        </p:blipFill>
        <p:spPr bwMode="auto">
          <a:xfrm>
            <a:off x="7467600" y="2819400"/>
            <a:ext cx="1550988" cy="12192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2286000" y="4495800"/>
            <a:ext cx="381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8" name="Straight Arrow Connector 7"/>
          <p:cNvCxnSpPr/>
          <p:nvPr/>
        </p:nvCxnSpPr>
        <p:spPr>
          <a:xfrm rot="5400000" flipH="1" flipV="1">
            <a:off x="6972300" y="4229100"/>
            <a:ext cx="1066800" cy="53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flipH="1" flipV="1">
            <a:off x="7353300" y="4229100"/>
            <a:ext cx="1066800" cy="5334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7581900" y="4229100"/>
            <a:ext cx="10668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flipH="1" flipV="1">
            <a:off x="1562100" y="5143500"/>
            <a:ext cx="1066800" cy="53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 Box 8"/>
          <p:cNvSpPr txBox="1">
            <a:spLocks noChangeArrowheads="1"/>
          </p:cNvSpPr>
          <p:nvPr/>
        </p:nvSpPr>
        <p:spPr bwMode="auto">
          <a:xfrm>
            <a:off x="8839200" y="6477000"/>
            <a:ext cx="1765300" cy="274638"/>
          </a:xfrm>
          <a:prstGeom prst="rect">
            <a:avLst/>
          </a:prstGeom>
          <a:solidFill>
            <a:schemeClr val="bg1"/>
          </a:solidFill>
          <a:ln w="9525">
            <a:noFill/>
            <a:miter lim="800000"/>
            <a:headEnd/>
            <a:tailEnd/>
          </a:ln>
        </p:spPr>
        <p:txBody>
          <a:bodyPr>
            <a:spAutoFit/>
          </a:bodyPr>
          <a:lstStyle/>
          <a:p>
            <a:pPr eaLnBrk="1" hangingPunct="1">
              <a:defRPr/>
            </a:pPr>
            <a:r>
              <a:rPr lang="en-US" sz="1200" dirty="0">
                <a:solidFill>
                  <a:schemeClr val="bg1">
                    <a:lumMod val="65000"/>
                  </a:schemeClr>
                </a:solidFill>
                <a:latin typeface="Arial" charset="0"/>
                <a:cs typeface="Arial" charset="0"/>
              </a:rPr>
              <a:t>Source: D. </a:t>
            </a:r>
            <a:r>
              <a:rPr lang="en-US" sz="1200" dirty="0" err="1">
                <a:solidFill>
                  <a:schemeClr val="bg1">
                    <a:lumMod val="65000"/>
                  </a:schemeClr>
                </a:solidFill>
                <a:latin typeface="Arial" charset="0"/>
                <a:cs typeface="Arial" charset="0"/>
              </a:rPr>
              <a:t>Hoiem</a:t>
            </a:r>
            <a:endParaRPr lang="en-US" sz="1200" dirty="0">
              <a:solidFill>
                <a:schemeClr val="bg1">
                  <a:lumMod val="65000"/>
                </a:schemeClr>
              </a:solidFill>
              <a:latin typeface="Arial" charset="0"/>
              <a:cs typeface="Arial" charset="0"/>
            </a:endParaRPr>
          </a:p>
        </p:txBody>
      </p:sp>
    </p:spTree>
    <p:extLst>
      <p:ext uri="{BB962C8B-B14F-4D97-AF65-F5344CB8AC3E}">
        <p14:creationId xmlns:p14="http://schemas.microsoft.com/office/powerpoint/2010/main" val="21461725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smtClean="0"/>
              <a:t>Closeup of edges</a:t>
            </a:r>
          </a:p>
        </p:txBody>
      </p:sp>
      <p:sp>
        <p:nvSpPr>
          <p:cNvPr id="22531" name="Content Placeholder 2"/>
          <p:cNvSpPr>
            <a:spLocks noGrp="1"/>
          </p:cNvSpPr>
          <p:nvPr>
            <p:ph idx="1"/>
          </p:nvPr>
        </p:nvSpPr>
        <p:spPr/>
        <p:txBody>
          <a:bodyPr/>
          <a:lstStyle/>
          <a:p>
            <a:endParaRPr lang="en-US" altLang="en-US" smtClean="0"/>
          </a:p>
        </p:txBody>
      </p:sp>
      <p:pic>
        <p:nvPicPr>
          <p:cNvPr id="22532" name="Picture 2" descr="C:\Documents and Settings\Derek Hoiem\My Documents\My Pictures\monte carlo\monaco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143000"/>
            <a:ext cx="41163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5181600" y="4572000"/>
            <a:ext cx="381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8" name="Straight Arrow Connector 7"/>
          <p:cNvCxnSpPr/>
          <p:nvPr/>
        </p:nvCxnSpPr>
        <p:spPr>
          <a:xfrm rot="5400000" flipH="1" flipV="1">
            <a:off x="7277100" y="4610100"/>
            <a:ext cx="10668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2535" name="Picture 2" descr="C:\Documents and Settings\Derek Hoiem\My Documents\My Pictures\monte carlo\monaco03.jpg"/>
          <p:cNvPicPr>
            <a:picLocks noChangeAspect="1" noChangeArrowheads="1"/>
          </p:cNvPicPr>
          <p:nvPr/>
        </p:nvPicPr>
        <p:blipFill>
          <a:blip r:embed="rId2">
            <a:extLst>
              <a:ext uri="{28A0092B-C50C-407E-A947-70E740481C1C}">
                <a14:useLocalDpi xmlns:a14="http://schemas.microsoft.com/office/drawing/2010/main" val="0"/>
              </a:ext>
            </a:extLst>
          </a:blip>
          <a:srcRect l="81447" t="62500" r="7446" b="31944"/>
          <a:stretch>
            <a:fillRect/>
          </a:stretch>
        </p:blipFill>
        <p:spPr bwMode="auto">
          <a:xfrm>
            <a:off x="7162800" y="2895600"/>
            <a:ext cx="2057400" cy="1371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rot="5400000" flipH="1" flipV="1">
            <a:off x="4610100" y="5143500"/>
            <a:ext cx="10668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 Box 8"/>
          <p:cNvSpPr txBox="1">
            <a:spLocks noChangeArrowheads="1"/>
          </p:cNvSpPr>
          <p:nvPr/>
        </p:nvSpPr>
        <p:spPr bwMode="auto">
          <a:xfrm>
            <a:off x="8839200" y="6477000"/>
            <a:ext cx="1765300" cy="274638"/>
          </a:xfrm>
          <a:prstGeom prst="rect">
            <a:avLst/>
          </a:prstGeom>
          <a:solidFill>
            <a:schemeClr val="bg1"/>
          </a:solidFill>
          <a:ln w="9525">
            <a:noFill/>
            <a:miter lim="800000"/>
            <a:headEnd/>
            <a:tailEnd/>
          </a:ln>
        </p:spPr>
        <p:txBody>
          <a:bodyPr>
            <a:spAutoFit/>
          </a:bodyPr>
          <a:lstStyle/>
          <a:p>
            <a:pPr eaLnBrk="1" hangingPunct="1">
              <a:defRPr/>
            </a:pPr>
            <a:r>
              <a:rPr lang="en-US" sz="1200" dirty="0">
                <a:solidFill>
                  <a:schemeClr val="bg1">
                    <a:lumMod val="65000"/>
                  </a:schemeClr>
                </a:solidFill>
                <a:latin typeface="Arial" charset="0"/>
                <a:cs typeface="Arial" charset="0"/>
              </a:rPr>
              <a:t>Source: D. </a:t>
            </a:r>
            <a:r>
              <a:rPr lang="en-US" sz="1200" dirty="0" err="1">
                <a:solidFill>
                  <a:schemeClr val="bg1">
                    <a:lumMod val="65000"/>
                  </a:schemeClr>
                </a:solidFill>
                <a:latin typeface="Arial" charset="0"/>
                <a:cs typeface="Arial" charset="0"/>
              </a:rPr>
              <a:t>Hoiem</a:t>
            </a:r>
            <a:endParaRPr lang="en-US" sz="1200" dirty="0">
              <a:solidFill>
                <a:schemeClr val="bg1">
                  <a:lumMod val="65000"/>
                </a:schemeClr>
              </a:solidFill>
              <a:latin typeface="Arial" charset="0"/>
              <a:cs typeface="Arial" charset="0"/>
            </a:endParaRPr>
          </a:p>
        </p:txBody>
      </p:sp>
    </p:spTree>
    <p:extLst>
      <p:ext uri="{BB962C8B-B14F-4D97-AF65-F5344CB8AC3E}">
        <p14:creationId xmlns:p14="http://schemas.microsoft.com/office/powerpoint/2010/main" val="34408978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smtClean="0"/>
              <a:t>Closeup of edges</a:t>
            </a:r>
          </a:p>
        </p:txBody>
      </p:sp>
      <p:sp>
        <p:nvSpPr>
          <p:cNvPr id="23555" name="Content Placeholder 2"/>
          <p:cNvSpPr>
            <a:spLocks noGrp="1"/>
          </p:cNvSpPr>
          <p:nvPr>
            <p:ph idx="1"/>
          </p:nvPr>
        </p:nvSpPr>
        <p:spPr/>
        <p:txBody>
          <a:bodyPr/>
          <a:lstStyle/>
          <a:p>
            <a:endParaRPr lang="en-US" altLang="en-US" smtClean="0"/>
          </a:p>
        </p:txBody>
      </p:sp>
      <p:pic>
        <p:nvPicPr>
          <p:cNvPr id="23556" name="Picture 2" descr="C:\Documents and Settings\Derek Hoiem\My Documents\My Pictures\monte carlo\monaco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143000"/>
            <a:ext cx="41163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352800" y="5257800"/>
            <a:ext cx="381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23558" name="Picture 2" descr="C:\Documents and Settings\Derek Hoiem\My Documents\My Pictures\monte carlo\monaco03.jpg"/>
          <p:cNvPicPr>
            <a:picLocks noChangeAspect="1" noChangeArrowheads="1"/>
          </p:cNvPicPr>
          <p:nvPr/>
        </p:nvPicPr>
        <p:blipFill>
          <a:blip r:embed="rId2">
            <a:extLst>
              <a:ext uri="{28A0092B-C50C-407E-A947-70E740481C1C}">
                <a14:useLocalDpi xmlns:a14="http://schemas.microsoft.com/office/drawing/2010/main" val="0"/>
              </a:ext>
            </a:extLst>
          </a:blip>
          <a:srcRect l="37022" t="73611" r="53723" b="19444"/>
          <a:stretch>
            <a:fillRect/>
          </a:stretch>
        </p:blipFill>
        <p:spPr bwMode="auto">
          <a:xfrm>
            <a:off x="7162800" y="24384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p:nvSpPr>
        <p:spPr bwMode="auto">
          <a:xfrm>
            <a:off x="8839200" y="6477000"/>
            <a:ext cx="1765300" cy="274638"/>
          </a:xfrm>
          <a:prstGeom prst="rect">
            <a:avLst/>
          </a:prstGeom>
          <a:solidFill>
            <a:schemeClr val="bg1"/>
          </a:solidFill>
          <a:ln w="9525">
            <a:noFill/>
            <a:miter lim="800000"/>
            <a:headEnd/>
            <a:tailEnd/>
          </a:ln>
        </p:spPr>
        <p:txBody>
          <a:bodyPr>
            <a:spAutoFit/>
          </a:bodyPr>
          <a:lstStyle/>
          <a:p>
            <a:pPr eaLnBrk="1" hangingPunct="1">
              <a:defRPr/>
            </a:pPr>
            <a:r>
              <a:rPr lang="en-US" sz="1200" dirty="0">
                <a:solidFill>
                  <a:schemeClr val="bg1">
                    <a:lumMod val="65000"/>
                  </a:schemeClr>
                </a:solidFill>
                <a:latin typeface="Arial" charset="0"/>
                <a:cs typeface="Arial" charset="0"/>
              </a:rPr>
              <a:t>Source: D. </a:t>
            </a:r>
            <a:r>
              <a:rPr lang="en-US" sz="1200" dirty="0" err="1">
                <a:solidFill>
                  <a:schemeClr val="bg1">
                    <a:lumMod val="65000"/>
                  </a:schemeClr>
                </a:solidFill>
                <a:latin typeface="Arial" charset="0"/>
                <a:cs typeface="Arial" charset="0"/>
              </a:rPr>
              <a:t>Hoiem</a:t>
            </a:r>
            <a:endParaRPr lang="en-US" sz="1200" dirty="0">
              <a:solidFill>
                <a:schemeClr val="bg1">
                  <a:lumMod val="65000"/>
                </a:schemeClr>
              </a:solidFill>
              <a:latin typeface="Arial" charset="0"/>
              <a:cs typeface="Arial" charset="0"/>
            </a:endParaRPr>
          </a:p>
        </p:txBody>
      </p:sp>
    </p:spTree>
    <p:extLst>
      <p:ext uri="{BB962C8B-B14F-4D97-AF65-F5344CB8AC3E}">
        <p14:creationId xmlns:p14="http://schemas.microsoft.com/office/powerpoint/2010/main" val="32361302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a:t>
            </a:r>
            <a:endParaRPr lang="en-US" dirty="0"/>
          </a:p>
        </p:txBody>
      </p:sp>
      <p:sp>
        <p:nvSpPr>
          <p:cNvPr id="3" name="Content Placeholder 2"/>
          <p:cNvSpPr>
            <a:spLocks noGrp="1"/>
          </p:cNvSpPr>
          <p:nvPr>
            <p:ph idx="1"/>
          </p:nvPr>
        </p:nvSpPr>
        <p:spPr/>
        <p:txBody>
          <a:bodyPr/>
          <a:lstStyle/>
          <a:p>
            <a:r>
              <a:rPr lang="en-US" dirty="0" smtClean="0"/>
              <a:t>Up-Sampling </a:t>
            </a:r>
          </a:p>
          <a:p>
            <a:pPr lvl="1"/>
            <a:r>
              <a:rPr lang="en-US" dirty="0" smtClean="0"/>
              <a:t>A.k.a. Extrapolation</a:t>
            </a:r>
          </a:p>
          <a:p>
            <a:r>
              <a:rPr lang="en-US" dirty="0" smtClean="0"/>
              <a:t>Down-Sampling (subsampling) </a:t>
            </a:r>
          </a:p>
          <a:p>
            <a:pPr lvl="1"/>
            <a:r>
              <a:rPr lang="en-US" dirty="0" smtClean="0"/>
              <a:t>A.k.a. Interpolation</a:t>
            </a:r>
          </a:p>
          <a:p>
            <a:r>
              <a:rPr lang="en-US" dirty="0" err="1" smtClean="0"/>
              <a:t>Matlab</a:t>
            </a:r>
            <a:r>
              <a:rPr lang="en-US" dirty="0" smtClean="0"/>
              <a:t> Code</a:t>
            </a:r>
          </a:p>
          <a:p>
            <a:pPr lvl="1"/>
            <a:r>
              <a:rPr lang="en-US" dirty="0" err="1" smtClean="0"/>
              <a:t>SamplingDemo_Incomplete.m</a:t>
            </a:r>
            <a:endParaRPr lang="en-US" dirty="0" smtClean="0"/>
          </a:p>
          <a:p>
            <a:pPr marL="457200" lvl="1" indent="0">
              <a:buNone/>
            </a:pPr>
            <a:endParaRPr lang="en-US" dirty="0" smtClean="0"/>
          </a:p>
          <a:p>
            <a:endParaRPr lang="en-US" dirty="0"/>
          </a:p>
        </p:txBody>
      </p:sp>
    </p:spTree>
    <p:extLst>
      <p:ext uri="{BB962C8B-B14F-4D97-AF65-F5344CB8AC3E}">
        <p14:creationId xmlns:p14="http://schemas.microsoft.com/office/powerpoint/2010/main" val="4052364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t>Characterizing edges</a:t>
            </a:r>
          </a:p>
        </p:txBody>
      </p:sp>
      <p:sp>
        <p:nvSpPr>
          <p:cNvPr id="24579" name="Rectangle 26"/>
          <p:cNvSpPr>
            <a:spLocks noGrp="1" noChangeArrowheads="1"/>
          </p:cNvSpPr>
          <p:nvPr>
            <p:ph type="body" idx="1"/>
          </p:nvPr>
        </p:nvSpPr>
        <p:spPr/>
        <p:txBody>
          <a:bodyPr/>
          <a:lstStyle/>
          <a:p>
            <a:pPr>
              <a:buFontTx/>
              <a:buChar char="•"/>
            </a:pPr>
            <a:r>
              <a:rPr lang="en-US" altLang="en-US" smtClean="0"/>
              <a:t>An edge is a place of rapid change in the image intensity function</a:t>
            </a:r>
          </a:p>
        </p:txBody>
      </p:sp>
      <p:pic>
        <p:nvPicPr>
          <p:cNvPr id="24580" name="Picture 10" descr="step_edg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895600"/>
            <a:ext cx="2743200" cy="2082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4581" name="Line 21"/>
          <p:cNvSpPr>
            <a:spLocks noChangeShapeType="1"/>
          </p:cNvSpPr>
          <p:nvPr/>
        </p:nvSpPr>
        <p:spPr bwMode="auto">
          <a:xfrm>
            <a:off x="1752600" y="3962400"/>
            <a:ext cx="27432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2" name="Text Box 22"/>
          <p:cNvSpPr txBox="1">
            <a:spLocks noChangeArrowheads="1"/>
          </p:cNvSpPr>
          <p:nvPr/>
        </p:nvSpPr>
        <p:spPr bwMode="auto">
          <a:xfrm>
            <a:off x="2698750" y="2514601"/>
            <a:ext cx="806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latin typeface="Arial" panose="020B0604020202020204" pitchFamily="34" charset="0"/>
              </a:rPr>
              <a:t>image</a:t>
            </a:r>
          </a:p>
        </p:txBody>
      </p:sp>
      <p:grpSp>
        <p:nvGrpSpPr>
          <p:cNvPr id="2" name="Group 31"/>
          <p:cNvGrpSpPr>
            <a:grpSpLocks/>
          </p:cNvGrpSpPr>
          <p:nvPr/>
        </p:nvGrpSpPr>
        <p:grpSpPr bwMode="auto">
          <a:xfrm>
            <a:off x="4648200" y="2254250"/>
            <a:ext cx="2851150" cy="2725738"/>
            <a:chOff x="1968" y="1420"/>
            <a:chExt cx="1796" cy="1717"/>
          </a:xfrm>
        </p:grpSpPr>
        <p:sp>
          <p:nvSpPr>
            <p:cNvPr id="24594" name="Rectangle 11"/>
            <p:cNvSpPr>
              <a:spLocks noChangeArrowheads="1"/>
            </p:cNvSpPr>
            <p:nvPr/>
          </p:nvSpPr>
          <p:spPr bwMode="auto">
            <a:xfrm>
              <a:off x="2016" y="1824"/>
              <a:ext cx="1727" cy="1313"/>
            </a:xfrm>
            <a:prstGeom prst="rect">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4595" name="Freeform 12"/>
            <p:cNvSpPr>
              <a:spLocks/>
            </p:cNvSpPr>
            <p:nvPr/>
          </p:nvSpPr>
          <p:spPr bwMode="auto">
            <a:xfrm>
              <a:off x="2016"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596" name="Freeform 15"/>
            <p:cNvSpPr>
              <a:spLocks/>
            </p:cNvSpPr>
            <p:nvPr/>
          </p:nvSpPr>
          <p:spPr bwMode="auto">
            <a:xfrm flipH="1">
              <a:off x="2832"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597" name="Text Box 24"/>
            <p:cNvSpPr txBox="1">
              <a:spLocks noChangeArrowheads="1"/>
            </p:cNvSpPr>
            <p:nvPr/>
          </p:nvSpPr>
          <p:spPr bwMode="auto">
            <a:xfrm>
              <a:off x="1968" y="1420"/>
              <a:ext cx="17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latin typeface="Arial" panose="020B0604020202020204" pitchFamily="34" charset="0"/>
                </a:rPr>
                <a:t>intensity function</a:t>
              </a:r>
              <a:br>
                <a:rPr lang="en-US" altLang="en-US" sz="1800">
                  <a:latin typeface="Arial" panose="020B0604020202020204" pitchFamily="34" charset="0"/>
                </a:rPr>
              </a:br>
              <a:r>
                <a:rPr lang="en-US" altLang="en-US" sz="1800">
                  <a:latin typeface="Arial" panose="020B0604020202020204" pitchFamily="34" charset="0"/>
                </a:rPr>
                <a:t>(along horizontal scanline)</a:t>
              </a:r>
            </a:p>
          </p:txBody>
        </p:sp>
      </p:grpSp>
      <p:grpSp>
        <p:nvGrpSpPr>
          <p:cNvPr id="3" name="Group 32"/>
          <p:cNvGrpSpPr>
            <a:grpSpLocks/>
          </p:cNvGrpSpPr>
          <p:nvPr/>
        </p:nvGrpSpPr>
        <p:grpSpPr bwMode="auto">
          <a:xfrm>
            <a:off x="7696200" y="2528888"/>
            <a:ext cx="2743200" cy="2451100"/>
            <a:chOff x="3888" y="1593"/>
            <a:chExt cx="1728" cy="1544"/>
          </a:xfrm>
        </p:grpSpPr>
        <p:sp>
          <p:nvSpPr>
            <p:cNvPr id="24589" name="Rectangle 16"/>
            <p:cNvSpPr>
              <a:spLocks noChangeArrowheads="1"/>
            </p:cNvSpPr>
            <p:nvPr/>
          </p:nvSpPr>
          <p:spPr bwMode="auto">
            <a:xfrm>
              <a:off x="3888" y="1824"/>
              <a:ext cx="1727" cy="1313"/>
            </a:xfrm>
            <a:prstGeom prst="rect">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24590" name="Group 19"/>
            <p:cNvGrpSpPr>
              <a:grpSpLocks/>
            </p:cNvGrpSpPr>
            <p:nvPr/>
          </p:nvGrpSpPr>
          <p:grpSpPr bwMode="auto">
            <a:xfrm>
              <a:off x="3888" y="1854"/>
              <a:ext cx="1728" cy="1248"/>
              <a:chOff x="3888" y="2640"/>
              <a:chExt cx="1728" cy="1248"/>
            </a:xfrm>
          </p:grpSpPr>
          <p:sp>
            <p:nvSpPr>
              <p:cNvPr id="24592" name="Freeform 17"/>
              <p:cNvSpPr>
                <a:spLocks/>
              </p:cNvSpPr>
              <p:nvPr/>
            </p:nvSpPr>
            <p:spPr bwMode="auto">
              <a:xfrm>
                <a:off x="3888" y="3264"/>
                <a:ext cx="909" cy="624"/>
              </a:xfrm>
              <a:custGeom>
                <a:avLst/>
                <a:gdLst>
                  <a:gd name="T0" fmla="*/ 0 w 909"/>
                  <a:gd name="T1" fmla="*/ 0 h 630"/>
                  <a:gd name="T2" fmla="*/ 288 w 909"/>
                  <a:gd name="T3" fmla="*/ 6 h 630"/>
                  <a:gd name="T4" fmla="*/ 354 w 909"/>
                  <a:gd name="T5" fmla="*/ 71 h 630"/>
                  <a:gd name="T6" fmla="*/ 399 w 909"/>
                  <a:gd name="T7" fmla="*/ 377 h 630"/>
                  <a:gd name="T8" fmla="*/ 459 w 909"/>
                  <a:gd name="T9" fmla="*/ 556 h 630"/>
                  <a:gd name="T10" fmla="*/ 528 w 909"/>
                  <a:gd name="T11" fmla="*/ 380 h 630"/>
                  <a:gd name="T12" fmla="*/ 564 w 909"/>
                  <a:gd name="T13" fmla="*/ 83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593" name="Freeform 18"/>
              <p:cNvSpPr>
                <a:spLocks/>
              </p:cNvSpPr>
              <p:nvPr/>
            </p:nvSpPr>
            <p:spPr bwMode="auto">
              <a:xfrm flipV="1">
                <a:off x="4707" y="2640"/>
                <a:ext cx="909" cy="624"/>
              </a:xfrm>
              <a:custGeom>
                <a:avLst/>
                <a:gdLst>
                  <a:gd name="T0" fmla="*/ 0 w 909"/>
                  <a:gd name="T1" fmla="*/ 0 h 630"/>
                  <a:gd name="T2" fmla="*/ 288 w 909"/>
                  <a:gd name="T3" fmla="*/ 6 h 630"/>
                  <a:gd name="T4" fmla="*/ 354 w 909"/>
                  <a:gd name="T5" fmla="*/ 71 h 630"/>
                  <a:gd name="T6" fmla="*/ 399 w 909"/>
                  <a:gd name="T7" fmla="*/ 377 h 630"/>
                  <a:gd name="T8" fmla="*/ 459 w 909"/>
                  <a:gd name="T9" fmla="*/ 556 h 630"/>
                  <a:gd name="T10" fmla="*/ 528 w 909"/>
                  <a:gd name="T11" fmla="*/ 380 h 630"/>
                  <a:gd name="T12" fmla="*/ 564 w 909"/>
                  <a:gd name="T13" fmla="*/ 83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4591" name="Text Box 25"/>
            <p:cNvSpPr txBox="1">
              <a:spLocks noChangeArrowheads="1"/>
            </p:cNvSpPr>
            <p:nvPr/>
          </p:nvSpPr>
          <p:spPr bwMode="auto">
            <a:xfrm>
              <a:off x="4216" y="1593"/>
              <a:ext cx="10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latin typeface="Arial" panose="020B0604020202020204" pitchFamily="34" charset="0"/>
                </a:rPr>
                <a:t>first derivative</a:t>
              </a:r>
            </a:p>
          </p:txBody>
        </p:sp>
      </p:grpSp>
      <p:grpSp>
        <p:nvGrpSpPr>
          <p:cNvPr id="5" name="Group 33"/>
          <p:cNvGrpSpPr>
            <a:grpSpLocks/>
          </p:cNvGrpSpPr>
          <p:nvPr/>
        </p:nvGrpSpPr>
        <p:grpSpPr bwMode="auto">
          <a:xfrm>
            <a:off x="8013700" y="3276600"/>
            <a:ext cx="2305050" cy="3200400"/>
            <a:chOff x="4088" y="2064"/>
            <a:chExt cx="1452" cy="2016"/>
          </a:xfrm>
        </p:grpSpPr>
        <p:sp>
          <p:nvSpPr>
            <p:cNvPr id="24586" name="Line 28"/>
            <p:cNvSpPr>
              <a:spLocks noChangeShapeType="1"/>
            </p:cNvSpPr>
            <p:nvPr/>
          </p:nvSpPr>
          <p:spPr bwMode="auto">
            <a:xfrm flipH="1" flipV="1">
              <a:off x="4368" y="3168"/>
              <a:ext cx="144"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87" name="Line 29"/>
            <p:cNvSpPr>
              <a:spLocks noChangeShapeType="1"/>
            </p:cNvSpPr>
            <p:nvPr/>
          </p:nvSpPr>
          <p:spPr bwMode="auto">
            <a:xfrm flipV="1">
              <a:off x="5040" y="2064"/>
              <a:ext cx="144" cy="16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88" name="Text Box 30"/>
            <p:cNvSpPr txBox="1">
              <a:spLocks noChangeArrowheads="1"/>
            </p:cNvSpPr>
            <p:nvPr/>
          </p:nvSpPr>
          <p:spPr bwMode="auto">
            <a:xfrm>
              <a:off x="4088" y="3676"/>
              <a:ext cx="145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latin typeface="Arial" panose="020B0604020202020204" pitchFamily="34" charset="0"/>
                </a:rPr>
                <a:t>edges correspond to</a:t>
              </a:r>
              <a:br>
                <a:rPr lang="en-US" altLang="en-US" sz="1800">
                  <a:latin typeface="Arial" panose="020B0604020202020204" pitchFamily="34" charset="0"/>
                </a:rPr>
              </a:br>
              <a:r>
                <a:rPr lang="en-US" altLang="en-US" sz="1800">
                  <a:latin typeface="Arial" panose="020B0604020202020204" pitchFamily="34" charset="0"/>
                </a:rPr>
                <a:t>extrema of derivative</a:t>
              </a:r>
            </a:p>
          </p:txBody>
        </p:sp>
      </p:grpSp>
    </p:spTree>
    <p:extLst>
      <p:ext uri="{BB962C8B-B14F-4D97-AF65-F5344CB8AC3E}">
        <p14:creationId xmlns:p14="http://schemas.microsoft.com/office/powerpoint/2010/main" val="17284579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smtClean="0"/>
              <a:t>Intensity profile</a:t>
            </a:r>
          </a:p>
        </p:txBody>
      </p:sp>
      <p:pic>
        <p:nvPicPr>
          <p:cNvPr id="26627" name="Picture 3" descr="C:\Documents and Settings\Derek Hoiem\My Documents\Classes\Spring10 - Computer Vision\figs\7\monaco_500.png"/>
          <p:cNvPicPr>
            <a:picLocks noChangeAspect="1" noChangeArrowheads="1"/>
          </p:cNvPicPr>
          <p:nvPr/>
        </p:nvPicPr>
        <p:blipFill>
          <a:blip r:embed="rId2">
            <a:extLst>
              <a:ext uri="{28A0092B-C50C-407E-A947-70E740481C1C}">
                <a14:useLocalDpi xmlns:a14="http://schemas.microsoft.com/office/drawing/2010/main" val="0"/>
              </a:ext>
            </a:extLst>
          </a:blip>
          <a:srcRect l="7143" t="2380" r="7143"/>
          <a:stretch>
            <a:fillRect/>
          </a:stretch>
        </p:blipFill>
        <p:spPr bwMode="auto">
          <a:xfrm>
            <a:off x="6096000" y="0"/>
            <a:ext cx="4572000"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28" name="Group 12"/>
          <p:cNvGrpSpPr>
            <a:grpSpLocks noChangeAspect="1"/>
          </p:cNvGrpSpPr>
          <p:nvPr/>
        </p:nvGrpSpPr>
        <p:grpSpPr bwMode="auto">
          <a:xfrm>
            <a:off x="1752601" y="1524000"/>
            <a:ext cx="3438525" cy="4267200"/>
            <a:chOff x="0" y="1143000"/>
            <a:chExt cx="4421326" cy="5486400"/>
          </a:xfrm>
        </p:grpSpPr>
        <p:pic>
          <p:nvPicPr>
            <p:cNvPr id="26633" name="Picture 2" descr="C:\Documents and Settings\Derek Hoiem\My Documents\My Pictures\monte carlo\monaco03.jpg"/>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04800" y="1143000"/>
              <a:ext cx="4116526"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a:off x="304145" y="4572000"/>
              <a:ext cx="4115140" cy="20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0" y="3886200"/>
              <a:ext cx="838950" cy="53272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cxnSp>
        <p:nvCxnSpPr>
          <p:cNvPr id="11" name="Straight Arrow Connector 10"/>
          <p:cNvCxnSpPr/>
          <p:nvPr/>
        </p:nvCxnSpPr>
        <p:spPr>
          <a:xfrm>
            <a:off x="6553200" y="457200"/>
            <a:ext cx="381000" cy="762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73733" name="Picture 5" descr="C:\Documents and Settings\Derek Hoiem\My Documents\Classes\Spring10 - Computer Vision\figs\7\monaco_500_gx.png"/>
          <p:cNvPicPr>
            <a:picLocks noChangeAspect="1" noChangeArrowheads="1"/>
          </p:cNvPicPr>
          <p:nvPr/>
        </p:nvPicPr>
        <p:blipFill>
          <a:blip r:embed="rId4">
            <a:extLst>
              <a:ext uri="{28A0092B-C50C-407E-A947-70E740481C1C}">
                <a14:useLocalDpi xmlns:a14="http://schemas.microsoft.com/office/drawing/2010/main" val="0"/>
              </a:ext>
            </a:extLst>
          </a:blip>
          <a:srcRect l="7307" t="2856" r="7130" b="5714"/>
          <a:stretch>
            <a:fillRect/>
          </a:stretch>
        </p:blipFill>
        <p:spPr bwMode="auto">
          <a:xfrm>
            <a:off x="6096000" y="2971800"/>
            <a:ext cx="4572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p:nvPr/>
        </p:nvCxnSpPr>
        <p:spPr>
          <a:xfrm>
            <a:off x="6477000" y="4572000"/>
            <a:ext cx="381000" cy="1524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2" name="Text Box 8"/>
          <p:cNvSpPr txBox="1">
            <a:spLocks noChangeArrowheads="1"/>
          </p:cNvSpPr>
          <p:nvPr/>
        </p:nvSpPr>
        <p:spPr bwMode="auto">
          <a:xfrm>
            <a:off x="8839200" y="6477000"/>
            <a:ext cx="1765300" cy="274638"/>
          </a:xfrm>
          <a:prstGeom prst="rect">
            <a:avLst/>
          </a:prstGeom>
          <a:solidFill>
            <a:schemeClr val="bg1"/>
          </a:solidFill>
          <a:ln w="9525">
            <a:noFill/>
            <a:miter lim="800000"/>
            <a:headEnd/>
            <a:tailEnd/>
          </a:ln>
        </p:spPr>
        <p:txBody>
          <a:bodyPr>
            <a:spAutoFit/>
          </a:bodyPr>
          <a:lstStyle/>
          <a:p>
            <a:pPr eaLnBrk="1" hangingPunct="1">
              <a:defRPr/>
            </a:pPr>
            <a:r>
              <a:rPr lang="en-US" sz="1200" dirty="0">
                <a:solidFill>
                  <a:schemeClr val="bg1">
                    <a:lumMod val="65000"/>
                  </a:schemeClr>
                </a:solidFill>
                <a:latin typeface="Arial" charset="0"/>
                <a:cs typeface="Arial" charset="0"/>
              </a:rPr>
              <a:t>Source: D. </a:t>
            </a:r>
            <a:r>
              <a:rPr lang="en-US" sz="1200" dirty="0" err="1">
                <a:solidFill>
                  <a:schemeClr val="bg1">
                    <a:lumMod val="65000"/>
                  </a:schemeClr>
                </a:solidFill>
                <a:latin typeface="Arial" charset="0"/>
                <a:cs typeface="Arial" charset="0"/>
              </a:rPr>
              <a:t>Hoiem</a:t>
            </a:r>
            <a:endParaRPr lang="en-US" sz="1200" dirty="0">
              <a:solidFill>
                <a:schemeClr val="bg1">
                  <a:lumMod val="65000"/>
                </a:schemeClr>
              </a:solidFill>
              <a:latin typeface="Arial" charset="0"/>
              <a:cs typeface="Arial" charset="0"/>
            </a:endParaRPr>
          </a:p>
        </p:txBody>
      </p:sp>
    </p:spTree>
    <p:extLst>
      <p:ext uri="{BB962C8B-B14F-4D97-AF65-F5344CB8AC3E}">
        <p14:creationId xmlns:p14="http://schemas.microsoft.com/office/powerpoint/2010/main" val="4368913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7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smtClean="0"/>
              <a:t>With a little Gaussian noise</a:t>
            </a:r>
          </a:p>
        </p:txBody>
      </p:sp>
      <p:pic>
        <p:nvPicPr>
          <p:cNvPr id="27651" name="Picture 2" descr="C:\Documents and Settings\Derek Hoiem\My Documents\Classes\Spring10 - Computer Vision\figs\7\monaco_500_gx_noise.png"/>
          <p:cNvPicPr>
            <a:picLocks noChangeAspect="1" noChangeArrowheads="1"/>
          </p:cNvPicPr>
          <p:nvPr/>
        </p:nvPicPr>
        <p:blipFill>
          <a:blip r:embed="rId2">
            <a:extLst>
              <a:ext uri="{28A0092B-C50C-407E-A947-70E740481C1C}">
                <a14:useLocalDpi xmlns:a14="http://schemas.microsoft.com/office/drawing/2010/main" val="0"/>
              </a:ext>
            </a:extLst>
          </a:blip>
          <a:srcRect l="7143" t="3810" r="7143"/>
          <a:stretch>
            <a:fillRect/>
          </a:stretch>
        </p:blipFill>
        <p:spPr bwMode="auto">
          <a:xfrm>
            <a:off x="6096000" y="2209800"/>
            <a:ext cx="45720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3" descr="C:\Documents and Settings\Derek Hoiem\My Documents\Classes\Spring10 - Computer Vision\figs\7\monaco_noi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1143000"/>
            <a:ext cx="4119563"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Box 5"/>
          <p:cNvSpPr txBox="1">
            <a:spLocks noChangeArrowheads="1"/>
          </p:cNvSpPr>
          <p:nvPr/>
        </p:nvSpPr>
        <p:spPr bwMode="auto">
          <a:xfrm>
            <a:off x="8001001" y="5791200"/>
            <a:ext cx="1069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Gradient</a:t>
            </a:r>
          </a:p>
        </p:txBody>
      </p:sp>
      <p:cxnSp>
        <p:nvCxnSpPr>
          <p:cNvPr id="6" name="Straight Connector 5"/>
          <p:cNvCxnSpPr/>
          <p:nvPr/>
        </p:nvCxnSpPr>
        <p:spPr bwMode="auto">
          <a:xfrm>
            <a:off x="1752600" y="4572000"/>
            <a:ext cx="4114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 Box 8"/>
          <p:cNvSpPr txBox="1">
            <a:spLocks noChangeArrowheads="1"/>
          </p:cNvSpPr>
          <p:nvPr/>
        </p:nvSpPr>
        <p:spPr bwMode="auto">
          <a:xfrm>
            <a:off x="8839200" y="6477000"/>
            <a:ext cx="1765300" cy="274638"/>
          </a:xfrm>
          <a:prstGeom prst="rect">
            <a:avLst/>
          </a:prstGeom>
          <a:solidFill>
            <a:schemeClr val="bg1"/>
          </a:solidFill>
          <a:ln w="9525">
            <a:noFill/>
            <a:miter lim="800000"/>
            <a:headEnd/>
            <a:tailEnd/>
          </a:ln>
        </p:spPr>
        <p:txBody>
          <a:bodyPr>
            <a:spAutoFit/>
          </a:bodyPr>
          <a:lstStyle/>
          <a:p>
            <a:pPr eaLnBrk="1" hangingPunct="1">
              <a:defRPr/>
            </a:pPr>
            <a:r>
              <a:rPr lang="en-US" sz="1200" dirty="0">
                <a:solidFill>
                  <a:schemeClr val="bg1">
                    <a:lumMod val="65000"/>
                  </a:schemeClr>
                </a:solidFill>
                <a:latin typeface="Arial" charset="0"/>
                <a:cs typeface="Arial" charset="0"/>
              </a:rPr>
              <a:t>Source: D. </a:t>
            </a:r>
            <a:r>
              <a:rPr lang="en-US" sz="1200" dirty="0" err="1">
                <a:solidFill>
                  <a:schemeClr val="bg1">
                    <a:lumMod val="65000"/>
                  </a:schemeClr>
                </a:solidFill>
                <a:latin typeface="Arial" charset="0"/>
                <a:cs typeface="Arial" charset="0"/>
              </a:rPr>
              <a:t>Hoiem</a:t>
            </a:r>
            <a:endParaRPr lang="en-US" sz="1200" dirty="0">
              <a:solidFill>
                <a:schemeClr val="bg1">
                  <a:lumMod val="65000"/>
                </a:schemeClr>
              </a:solidFill>
              <a:latin typeface="Arial" charset="0"/>
              <a:cs typeface="Arial" charset="0"/>
            </a:endParaRPr>
          </a:p>
        </p:txBody>
      </p:sp>
    </p:spTree>
    <p:extLst>
      <p:ext uri="{BB962C8B-B14F-4D97-AF65-F5344CB8AC3E}">
        <p14:creationId xmlns:p14="http://schemas.microsoft.com/office/powerpoint/2010/main" val="15780713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mtClean="0"/>
              <a:t>Effects of noise</a:t>
            </a:r>
          </a:p>
        </p:txBody>
      </p:sp>
      <p:sp>
        <p:nvSpPr>
          <p:cNvPr id="3077" name="Rectangle 3"/>
          <p:cNvSpPr>
            <a:spLocks noGrp="1" noChangeArrowheads="1"/>
          </p:cNvSpPr>
          <p:nvPr>
            <p:ph type="body" idx="1"/>
          </p:nvPr>
        </p:nvSpPr>
        <p:spPr>
          <a:xfrm>
            <a:off x="2209800" y="914400"/>
            <a:ext cx="7772400" cy="914400"/>
          </a:xfrm>
        </p:spPr>
        <p:txBody>
          <a:bodyPr>
            <a:normAutofit fontScale="85000" lnSpcReduction="10000"/>
          </a:bodyPr>
          <a:lstStyle/>
          <a:p>
            <a:pPr>
              <a:defRPr/>
            </a:pPr>
            <a:r>
              <a:rPr lang="en-US" smtClean="0"/>
              <a:t>Consider a single row or column of the image</a:t>
            </a:r>
          </a:p>
          <a:p>
            <a:pPr lvl="1">
              <a:defRPr/>
            </a:pPr>
            <a:r>
              <a:rPr lang="en-US" smtClean="0"/>
              <a:t>Plotting intensity as a function of position gives a signal</a:t>
            </a:r>
          </a:p>
        </p:txBody>
      </p:sp>
      <p:graphicFrame>
        <p:nvGraphicFramePr>
          <p:cNvPr id="28676" name="Object 4"/>
          <p:cNvGraphicFramePr>
            <a:graphicFrameLocks noChangeAspect="1"/>
          </p:cNvGraphicFramePr>
          <p:nvPr/>
        </p:nvGraphicFramePr>
        <p:xfrm>
          <a:off x="3363914" y="1917700"/>
          <a:ext cx="5018087" cy="1892300"/>
        </p:xfrm>
        <a:graphic>
          <a:graphicData uri="http://schemas.openxmlformats.org/presentationml/2006/ole">
            <mc:AlternateContent xmlns:mc="http://schemas.openxmlformats.org/markup-compatibility/2006">
              <mc:Choice xmlns:v="urn:schemas-microsoft-com:vml" Requires="v">
                <p:oleObj spid="_x0000_s4112" name="Photo Editor Photo" r:id="rId6" imgW="5885714" imgH="2219635" progId="">
                  <p:embed/>
                </p:oleObj>
              </mc:Choice>
              <mc:Fallback>
                <p:oleObj name="Photo Editor Photo" r:id="rId6" imgW="5885714" imgH="2219635" progId="">
                  <p:embed/>
                  <p:pic>
                    <p:nvPicPr>
                      <p:cNvPr id="2867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3914" y="1917700"/>
                        <a:ext cx="5018087" cy="189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8677" name="Picture 5" descr="txp_fig"/>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2625726" y="2520950"/>
            <a:ext cx="6508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2209800" y="4038600"/>
            <a:ext cx="7772400" cy="2743200"/>
            <a:chOff x="432" y="2544"/>
            <a:chExt cx="4896" cy="1728"/>
          </a:xfrm>
        </p:grpSpPr>
        <p:graphicFrame>
          <p:nvGraphicFramePr>
            <p:cNvPr id="28680" name="Object 7"/>
            <p:cNvGraphicFramePr>
              <a:graphicFrameLocks noChangeAspect="1"/>
            </p:cNvGraphicFramePr>
            <p:nvPr/>
          </p:nvGraphicFramePr>
          <p:xfrm>
            <a:off x="1099" y="2544"/>
            <a:ext cx="3173" cy="1088"/>
          </p:xfrm>
          <a:graphic>
            <a:graphicData uri="http://schemas.openxmlformats.org/presentationml/2006/ole">
              <mc:AlternateContent xmlns:mc="http://schemas.openxmlformats.org/markup-compatibility/2006">
                <mc:Choice xmlns:v="urn:schemas-microsoft-com:vml" Requires="v">
                  <p:oleObj spid="_x0000_s4113" name="Photo Editor Photo" r:id="rId9" imgW="5915851" imgH="2029108" progId="">
                    <p:embed/>
                  </p:oleObj>
                </mc:Choice>
                <mc:Fallback>
                  <p:oleObj name="Photo Editor Photo" r:id="rId9" imgW="5915851" imgH="2029108" progId="">
                    <p:embed/>
                    <p:pic>
                      <p:nvPicPr>
                        <p:cNvPr id="2868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9" y="2544"/>
                          <a:ext cx="3173" cy="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8681" name="Picture 8"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80" y="2888"/>
              <a:ext cx="622"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2" name="Rectangle 9"/>
            <p:cNvSpPr>
              <a:spLocks noChangeArrowheads="1"/>
            </p:cNvSpPr>
            <p:nvPr/>
          </p:nvSpPr>
          <p:spPr bwMode="auto">
            <a:xfrm>
              <a:off x="432" y="3840"/>
              <a:ext cx="4896"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None/>
              </a:pPr>
              <a:r>
                <a:rPr lang="en-US" altLang="en-US">
                  <a:latin typeface="Arial" panose="020B0604020202020204" pitchFamily="34" charset="0"/>
                </a:rPr>
                <a:t>Where is the edge?</a:t>
              </a:r>
              <a:endParaRPr lang="en-US" altLang="en-US" i="1">
                <a:latin typeface="Arial" panose="020B0604020202020204" pitchFamily="34" charset="0"/>
              </a:endParaRPr>
            </a:p>
          </p:txBody>
        </p:sp>
      </p:grpSp>
      <p:sp>
        <p:nvSpPr>
          <p:cNvPr id="28679" name="Text Box 10"/>
          <p:cNvSpPr txBox="1">
            <a:spLocks noChangeArrowheads="1"/>
          </p:cNvSpPr>
          <p:nvPr/>
        </p:nvSpPr>
        <p:spPr bwMode="auto">
          <a:xfrm>
            <a:off x="8966201" y="6477000"/>
            <a:ext cx="1457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Source: S. Seitz</a:t>
            </a:r>
          </a:p>
        </p:txBody>
      </p:sp>
    </p:spTree>
    <p:extLst>
      <p:ext uri="{BB962C8B-B14F-4D97-AF65-F5344CB8AC3E}">
        <p14:creationId xmlns:p14="http://schemas.microsoft.com/office/powerpoint/2010/main" val="1283555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t>Effects of noise</a:t>
            </a:r>
          </a:p>
        </p:txBody>
      </p:sp>
      <p:sp>
        <p:nvSpPr>
          <p:cNvPr id="976899" name="Rectangle 3"/>
          <p:cNvSpPr>
            <a:spLocks noGrp="1" noChangeArrowheads="1"/>
          </p:cNvSpPr>
          <p:nvPr>
            <p:ph type="body" idx="1"/>
          </p:nvPr>
        </p:nvSpPr>
        <p:spPr/>
        <p:txBody>
          <a:bodyPr/>
          <a:lstStyle/>
          <a:p>
            <a:pPr>
              <a:buFontTx/>
              <a:buChar char="•"/>
            </a:pPr>
            <a:r>
              <a:rPr lang="en-US" altLang="en-US" smtClean="0"/>
              <a:t>Difference filters respond strongly to noise</a:t>
            </a:r>
          </a:p>
          <a:p>
            <a:pPr lvl="1"/>
            <a:r>
              <a:rPr lang="en-US" altLang="en-US" smtClean="0"/>
              <a:t>Image noise results in pixels that look very different from their neighbors</a:t>
            </a:r>
          </a:p>
          <a:p>
            <a:pPr lvl="1"/>
            <a:r>
              <a:rPr lang="en-US" altLang="en-US" smtClean="0"/>
              <a:t>Generally, the larger the noise the stronger the response</a:t>
            </a:r>
          </a:p>
          <a:p>
            <a:pPr>
              <a:buFontTx/>
              <a:buChar char="•"/>
            </a:pPr>
            <a:r>
              <a:rPr lang="en-US" altLang="en-US" smtClean="0"/>
              <a:t>What can we do about it?</a:t>
            </a:r>
          </a:p>
        </p:txBody>
      </p:sp>
      <p:sp>
        <p:nvSpPr>
          <p:cNvPr id="30724" name="Text Box 6"/>
          <p:cNvSpPr txBox="1">
            <a:spLocks noChangeArrowheads="1"/>
          </p:cNvSpPr>
          <p:nvPr/>
        </p:nvSpPr>
        <p:spPr bwMode="auto">
          <a:xfrm>
            <a:off x="8863013" y="6477000"/>
            <a:ext cx="166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Source: D. Forsyth</a:t>
            </a:r>
          </a:p>
        </p:txBody>
      </p:sp>
    </p:spTree>
    <p:extLst>
      <p:ext uri="{BB962C8B-B14F-4D97-AF65-F5344CB8AC3E}">
        <p14:creationId xmlns:p14="http://schemas.microsoft.com/office/powerpoint/2010/main" val="2240201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68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89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title"/>
          </p:nvPr>
        </p:nvSpPr>
        <p:spPr/>
        <p:txBody>
          <a:bodyPr/>
          <a:lstStyle/>
          <a:p>
            <a:r>
              <a:rPr lang="en-US" altLang="en-US" smtClean="0"/>
              <a:t>Solution: smooth first</a:t>
            </a:r>
          </a:p>
        </p:txBody>
      </p:sp>
      <p:grpSp>
        <p:nvGrpSpPr>
          <p:cNvPr id="2" name="Group 30"/>
          <p:cNvGrpSpPr>
            <a:grpSpLocks/>
          </p:cNvGrpSpPr>
          <p:nvPr/>
        </p:nvGrpSpPr>
        <p:grpSpPr bwMode="auto">
          <a:xfrm>
            <a:off x="1828800" y="5943601"/>
            <a:ext cx="7772400" cy="771525"/>
            <a:chOff x="192" y="3744"/>
            <a:chExt cx="4896" cy="486"/>
          </a:xfrm>
        </p:grpSpPr>
        <p:sp>
          <p:nvSpPr>
            <p:cNvPr id="32784" name="Rectangle 2"/>
            <p:cNvSpPr>
              <a:spLocks noChangeArrowheads="1"/>
            </p:cNvSpPr>
            <p:nvPr/>
          </p:nvSpPr>
          <p:spPr bwMode="auto">
            <a:xfrm>
              <a:off x="192" y="3798"/>
              <a:ext cx="48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Char char="•"/>
              </a:pPr>
              <a:r>
                <a:rPr lang="en-US" altLang="en-US">
                  <a:latin typeface="Arial" panose="020B0604020202020204" pitchFamily="34" charset="0"/>
                </a:rPr>
                <a:t>To find edges, look for peaks in</a:t>
              </a:r>
              <a:endParaRPr lang="en-US" altLang="en-US" i="1">
                <a:latin typeface="Arial" panose="020B0604020202020204" pitchFamily="34" charset="0"/>
              </a:endParaRPr>
            </a:p>
          </p:txBody>
        </p:sp>
        <p:graphicFrame>
          <p:nvGraphicFramePr>
            <p:cNvPr id="32785" name="Object 21"/>
            <p:cNvGraphicFramePr>
              <a:graphicFrameLocks noChangeAspect="1"/>
            </p:cNvGraphicFramePr>
            <p:nvPr/>
          </p:nvGraphicFramePr>
          <p:xfrm>
            <a:off x="3696" y="3744"/>
            <a:ext cx="816" cy="486"/>
          </p:xfrm>
          <a:graphic>
            <a:graphicData uri="http://schemas.openxmlformats.org/presentationml/2006/ole">
              <mc:AlternateContent xmlns:mc="http://schemas.openxmlformats.org/markup-compatibility/2006">
                <mc:Choice xmlns:v="urn:schemas-microsoft-com:vml" Requires="v">
                  <p:oleObj spid="_x0000_s5136" name="Equation" r:id="rId4" imgW="660113" imgH="393529" progId="Equation.3">
                    <p:embed/>
                  </p:oleObj>
                </mc:Choice>
                <mc:Fallback>
                  <p:oleObj name="Equation" r:id="rId4" imgW="660113" imgH="393529" progId="Equation.3">
                    <p:embed/>
                    <p:pic>
                      <p:nvPicPr>
                        <p:cNvPr id="32785"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3744"/>
                          <a:ext cx="816"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32772"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9638" y="990600"/>
            <a:ext cx="5313362"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 Box 17"/>
          <p:cNvSpPr txBox="1">
            <a:spLocks noChangeArrowheads="1"/>
          </p:cNvSpPr>
          <p:nvPr/>
        </p:nvSpPr>
        <p:spPr bwMode="auto">
          <a:xfrm>
            <a:off x="3162300" y="1517650"/>
            <a:ext cx="2487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a:latin typeface="Times New Roman" panose="02020603050405020304" pitchFamily="18" charset="0"/>
              </a:rPr>
              <a:t>f</a:t>
            </a:r>
          </a:p>
        </p:txBody>
      </p:sp>
      <p:grpSp>
        <p:nvGrpSpPr>
          <p:cNvPr id="3" name="Group 27"/>
          <p:cNvGrpSpPr>
            <a:grpSpLocks/>
          </p:cNvGrpSpPr>
          <p:nvPr/>
        </p:nvGrpSpPr>
        <p:grpSpPr bwMode="auto">
          <a:xfrm>
            <a:off x="3162300" y="2392364"/>
            <a:ext cx="5600700" cy="1120775"/>
            <a:chOff x="1032" y="1507"/>
            <a:chExt cx="3528" cy="706"/>
          </a:xfrm>
        </p:grpSpPr>
        <p:pic>
          <p:nvPicPr>
            <p:cNvPr id="3278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3" y="1507"/>
              <a:ext cx="3347"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3" name="Text Box 18"/>
            <p:cNvSpPr txBox="1">
              <a:spLocks noChangeArrowheads="1"/>
            </p:cNvSpPr>
            <p:nvPr/>
          </p:nvSpPr>
          <p:spPr bwMode="auto">
            <a:xfrm>
              <a:off x="1032" y="1684"/>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a:latin typeface="Times New Roman" panose="02020603050405020304" pitchFamily="18" charset="0"/>
                </a:rPr>
                <a:t>g</a:t>
              </a:r>
            </a:p>
          </p:txBody>
        </p:sp>
      </p:grpSp>
      <p:grpSp>
        <p:nvGrpSpPr>
          <p:cNvPr id="4" name="Group 28"/>
          <p:cNvGrpSpPr>
            <a:grpSpLocks/>
          </p:cNvGrpSpPr>
          <p:nvPr/>
        </p:nvGrpSpPr>
        <p:grpSpPr bwMode="auto">
          <a:xfrm>
            <a:off x="2816226" y="3530600"/>
            <a:ext cx="5946775" cy="1104900"/>
            <a:chOff x="814" y="2224"/>
            <a:chExt cx="3746" cy="696"/>
          </a:xfrm>
        </p:grpSpPr>
        <p:pic>
          <p:nvPicPr>
            <p:cNvPr id="3278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3" y="2224"/>
              <a:ext cx="3347"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1" name="Text Box 19"/>
            <p:cNvSpPr txBox="1">
              <a:spLocks noChangeArrowheads="1"/>
            </p:cNvSpPr>
            <p:nvPr/>
          </p:nvSpPr>
          <p:spPr bwMode="auto">
            <a:xfrm>
              <a:off x="814" y="2346"/>
              <a:ext cx="3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a:latin typeface="Times New Roman" panose="02020603050405020304" pitchFamily="18" charset="0"/>
                </a:rPr>
                <a:t>f * g</a:t>
              </a:r>
            </a:p>
          </p:txBody>
        </p:sp>
      </p:grpSp>
      <p:grpSp>
        <p:nvGrpSpPr>
          <p:cNvPr id="5" name="Group 29"/>
          <p:cNvGrpSpPr>
            <a:grpSpLocks/>
          </p:cNvGrpSpPr>
          <p:nvPr/>
        </p:nvGrpSpPr>
        <p:grpSpPr bwMode="auto">
          <a:xfrm>
            <a:off x="2438400" y="4635500"/>
            <a:ext cx="6324600" cy="1155700"/>
            <a:chOff x="576" y="2920"/>
            <a:chExt cx="3984" cy="728"/>
          </a:xfrm>
        </p:grpSpPr>
        <p:pic>
          <p:nvPicPr>
            <p:cNvPr id="32778"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3" y="2920"/>
              <a:ext cx="3347" cy="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2779" name="Object 23"/>
            <p:cNvGraphicFramePr>
              <a:graphicFrameLocks noChangeAspect="1"/>
            </p:cNvGraphicFramePr>
            <p:nvPr/>
          </p:nvGraphicFramePr>
          <p:xfrm>
            <a:off x="576" y="3008"/>
            <a:ext cx="636" cy="421"/>
          </p:xfrm>
          <a:graphic>
            <a:graphicData uri="http://schemas.openxmlformats.org/presentationml/2006/ole">
              <mc:AlternateContent xmlns:mc="http://schemas.openxmlformats.org/markup-compatibility/2006">
                <mc:Choice xmlns:v="urn:schemas-microsoft-com:vml" Requires="v">
                  <p:oleObj spid="_x0000_s5137" name="Equation" r:id="rId10" imgW="660113" imgH="393529" progId="Equation.3">
                    <p:embed/>
                  </p:oleObj>
                </mc:Choice>
                <mc:Fallback>
                  <p:oleObj name="Equation" r:id="rId10" imgW="660113" imgH="393529" progId="Equation.3">
                    <p:embed/>
                    <p:pic>
                      <p:nvPicPr>
                        <p:cNvPr id="32779"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6" y="3008"/>
                          <a:ext cx="636"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2777" name="Text Box 26"/>
          <p:cNvSpPr txBox="1">
            <a:spLocks noChangeArrowheads="1"/>
          </p:cNvSpPr>
          <p:nvPr/>
        </p:nvSpPr>
        <p:spPr bwMode="auto">
          <a:xfrm>
            <a:off x="9134476" y="6477000"/>
            <a:ext cx="1457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Source: S. Seitz</a:t>
            </a:r>
          </a:p>
        </p:txBody>
      </p:sp>
    </p:spTree>
    <p:extLst>
      <p:ext uri="{BB962C8B-B14F-4D97-AF65-F5344CB8AC3E}">
        <p14:creationId xmlns:p14="http://schemas.microsoft.com/office/powerpoint/2010/main" val="12532315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body" idx="1"/>
          </p:nvPr>
        </p:nvSpPr>
        <p:spPr/>
        <p:txBody>
          <a:bodyPr/>
          <a:lstStyle/>
          <a:p>
            <a:pPr>
              <a:buFontTx/>
              <a:buChar char="•"/>
            </a:pPr>
            <a:r>
              <a:rPr lang="en-US" altLang="en-US" sz="2800"/>
              <a:t>Differentiation is convolution, and convolution is associative:</a:t>
            </a:r>
            <a:br>
              <a:rPr lang="en-US" altLang="en-US" sz="2800"/>
            </a:br>
            <a:endParaRPr lang="en-US" altLang="en-US" sz="2800"/>
          </a:p>
          <a:p>
            <a:pPr>
              <a:buFontTx/>
              <a:buChar char="•"/>
            </a:pPr>
            <a:r>
              <a:rPr lang="en-US" altLang="en-US" sz="2800"/>
              <a:t>This saves us one operation:</a:t>
            </a:r>
            <a:endParaRPr lang="en-US" altLang="en-US" sz="2800" i="1"/>
          </a:p>
        </p:txBody>
      </p:sp>
      <p:graphicFrame>
        <p:nvGraphicFramePr>
          <p:cNvPr id="34819" name="Object 2"/>
          <p:cNvGraphicFramePr>
            <a:graphicFrameLocks noChangeAspect="1"/>
          </p:cNvGraphicFramePr>
          <p:nvPr/>
        </p:nvGraphicFramePr>
        <p:xfrm>
          <a:off x="5105400" y="1295401"/>
          <a:ext cx="2667000" cy="944563"/>
        </p:xfrm>
        <a:graphic>
          <a:graphicData uri="http://schemas.openxmlformats.org/presentationml/2006/ole">
            <mc:AlternateContent xmlns:mc="http://schemas.openxmlformats.org/markup-compatibility/2006">
              <mc:Choice xmlns:v="urn:schemas-microsoft-com:vml" Requires="v">
                <p:oleObj spid="_x0000_s6174" name="Equation" r:id="rId4" imgW="1320227" imgH="393529" progId="Equation.3">
                  <p:embed/>
                </p:oleObj>
              </mc:Choice>
              <mc:Fallback>
                <p:oleObj name="Equation" r:id="rId4" imgW="1320227" imgH="393529" progId="Equation.3">
                  <p:embed/>
                  <p:pic>
                    <p:nvPicPr>
                      <p:cNvPr id="34819"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1295401"/>
                        <a:ext cx="266700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0" name="Rectangle 3"/>
          <p:cNvSpPr>
            <a:spLocks noGrp="1" noChangeArrowheads="1"/>
          </p:cNvSpPr>
          <p:nvPr>
            <p:ph type="title"/>
          </p:nvPr>
        </p:nvSpPr>
        <p:spPr/>
        <p:txBody>
          <a:bodyPr/>
          <a:lstStyle/>
          <a:p>
            <a:r>
              <a:rPr lang="en-US" altLang="en-US" smtClean="0"/>
              <a:t>Derivative theorem of convolution</a:t>
            </a:r>
          </a:p>
        </p:txBody>
      </p:sp>
      <p:grpSp>
        <p:nvGrpSpPr>
          <p:cNvPr id="34821" name="Group 7"/>
          <p:cNvGrpSpPr>
            <a:grpSpLocks/>
          </p:cNvGrpSpPr>
          <p:nvPr/>
        </p:nvGrpSpPr>
        <p:grpSpPr bwMode="auto">
          <a:xfrm>
            <a:off x="2819400" y="2895600"/>
            <a:ext cx="6096000" cy="3810000"/>
            <a:chOff x="720" y="1317"/>
            <a:chExt cx="4474" cy="2907"/>
          </a:xfrm>
        </p:grpSpPr>
        <p:graphicFrame>
          <p:nvGraphicFramePr>
            <p:cNvPr id="34823" name="Object 8"/>
            <p:cNvGraphicFramePr>
              <a:graphicFrameLocks noChangeAspect="1"/>
            </p:cNvGraphicFramePr>
            <p:nvPr/>
          </p:nvGraphicFramePr>
          <p:xfrm>
            <a:off x="1595" y="1317"/>
            <a:ext cx="3599" cy="2907"/>
          </p:xfrm>
          <a:graphic>
            <a:graphicData uri="http://schemas.openxmlformats.org/presentationml/2006/ole">
              <mc:AlternateContent xmlns:mc="http://schemas.openxmlformats.org/markup-compatibility/2006">
                <mc:Choice xmlns:v="urn:schemas-microsoft-com:vml" Requires="v">
                  <p:oleObj spid="_x0000_s6175" name="Photo Editor Photo" r:id="rId6" imgW="6001588" imgH="4847619" progId="">
                    <p:embed/>
                  </p:oleObj>
                </mc:Choice>
                <mc:Fallback>
                  <p:oleObj name="Photo Editor Photo" r:id="rId6" imgW="6001588" imgH="4847619" progId="">
                    <p:embed/>
                    <p:pic>
                      <p:nvPicPr>
                        <p:cNvPr id="34823"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5" y="1317"/>
                          <a:ext cx="3599" cy="2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4" name="Object 9"/>
            <p:cNvGraphicFramePr>
              <a:graphicFrameLocks noChangeAspect="1"/>
            </p:cNvGraphicFramePr>
            <p:nvPr/>
          </p:nvGraphicFramePr>
          <p:xfrm>
            <a:off x="720" y="3408"/>
            <a:ext cx="720" cy="507"/>
          </p:xfrm>
          <a:graphic>
            <a:graphicData uri="http://schemas.openxmlformats.org/presentationml/2006/ole">
              <mc:AlternateContent xmlns:mc="http://schemas.openxmlformats.org/markup-compatibility/2006">
                <mc:Choice xmlns:v="urn:schemas-microsoft-com:vml" Requires="v">
                  <p:oleObj spid="_x0000_s6176" name="Equation" r:id="rId8" imgW="558558" imgH="393529" progId="Equation.3">
                    <p:embed/>
                  </p:oleObj>
                </mc:Choice>
                <mc:Fallback>
                  <p:oleObj name="Equation" r:id="rId8" imgW="558558" imgH="393529" progId="Equation.3">
                    <p:embed/>
                    <p:pic>
                      <p:nvPicPr>
                        <p:cNvPr id="34824"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 y="3408"/>
                          <a:ext cx="720"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5" name="Text Box 10"/>
            <p:cNvSpPr txBox="1">
              <a:spLocks noChangeArrowheads="1"/>
            </p:cNvSpPr>
            <p:nvPr/>
          </p:nvSpPr>
          <p:spPr bwMode="auto">
            <a:xfrm>
              <a:off x="1079" y="1680"/>
              <a:ext cx="183"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a:latin typeface="Times New Roman" panose="02020603050405020304" pitchFamily="18" charset="0"/>
                </a:rPr>
                <a:t>f</a:t>
              </a:r>
            </a:p>
          </p:txBody>
        </p:sp>
        <p:graphicFrame>
          <p:nvGraphicFramePr>
            <p:cNvPr id="34826" name="Object 11"/>
            <p:cNvGraphicFramePr>
              <a:graphicFrameLocks noChangeAspect="1"/>
            </p:cNvGraphicFramePr>
            <p:nvPr/>
          </p:nvGraphicFramePr>
          <p:xfrm>
            <a:off x="997" y="2496"/>
            <a:ext cx="443" cy="528"/>
          </p:xfrm>
          <a:graphic>
            <a:graphicData uri="http://schemas.openxmlformats.org/presentationml/2006/ole">
              <mc:AlternateContent xmlns:mc="http://schemas.openxmlformats.org/markup-compatibility/2006">
                <mc:Choice xmlns:v="urn:schemas-microsoft-com:vml" Requires="v">
                  <p:oleObj spid="_x0000_s6177" name="Equation" r:id="rId10" imgW="330057" imgH="393529" progId="Equation.3">
                    <p:embed/>
                  </p:oleObj>
                </mc:Choice>
                <mc:Fallback>
                  <p:oleObj name="Equation" r:id="rId10" imgW="330057" imgH="393529" progId="Equation.3">
                    <p:embed/>
                    <p:pic>
                      <p:nvPicPr>
                        <p:cNvPr id="34826"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7" y="2496"/>
                          <a:ext cx="443"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4822" name="Text Box 12"/>
          <p:cNvSpPr txBox="1">
            <a:spLocks noChangeArrowheads="1"/>
          </p:cNvSpPr>
          <p:nvPr/>
        </p:nvSpPr>
        <p:spPr bwMode="auto">
          <a:xfrm>
            <a:off x="9134476" y="6477000"/>
            <a:ext cx="1457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Source: S. Seitz</a:t>
            </a:r>
          </a:p>
        </p:txBody>
      </p:sp>
    </p:spTree>
    <p:extLst>
      <p:ext uri="{BB962C8B-B14F-4D97-AF65-F5344CB8AC3E}">
        <p14:creationId xmlns:p14="http://schemas.microsoft.com/office/powerpoint/2010/main" val="1315287958"/>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smtClean="0"/>
              <a:t>Derivative of Gaussian filter</a:t>
            </a:r>
          </a:p>
        </p:txBody>
      </p:sp>
      <p:graphicFrame>
        <p:nvGraphicFramePr>
          <p:cNvPr id="36867" name="Object 8"/>
          <p:cNvGraphicFramePr>
            <a:graphicFrameLocks noGrp="1" noChangeAspect="1"/>
          </p:cNvGraphicFramePr>
          <p:nvPr>
            <p:ph sz="quarter" idx="4294967295"/>
          </p:nvPr>
        </p:nvGraphicFramePr>
        <p:xfrm>
          <a:off x="1524000" y="1638300"/>
          <a:ext cx="3632200" cy="2552700"/>
        </p:xfrm>
        <a:graphic>
          <a:graphicData uri="http://schemas.openxmlformats.org/presentationml/2006/ole">
            <mc:AlternateContent xmlns:mc="http://schemas.openxmlformats.org/markup-compatibility/2006">
              <mc:Choice xmlns:v="urn:schemas-microsoft-com:vml" Requires="v">
                <p:oleObj spid="_x0000_s7184" name="Photo Editor Photo" r:id="rId4" imgW="4133333" imgH="2905531" progId="">
                  <p:embed/>
                </p:oleObj>
              </mc:Choice>
              <mc:Fallback>
                <p:oleObj name="Photo Editor Photo" r:id="rId4" imgW="4133333" imgH="2905531" progId="">
                  <p:embed/>
                  <p:pic>
                    <p:nvPicPr>
                      <p:cNvPr id="36867"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638300"/>
                        <a:ext cx="3632200"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68" name="Text Box 7"/>
          <p:cNvSpPr txBox="1">
            <a:spLocks noChangeArrowheads="1"/>
          </p:cNvSpPr>
          <p:nvPr/>
        </p:nvSpPr>
        <p:spPr bwMode="auto">
          <a:xfrm>
            <a:off x="5029200" y="2628900"/>
            <a:ext cx="11272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 [1 -1] = </a:t>
            </a:r>
          </a:p>
        </p:txBody>
      </p:sp>
      <p:graphicFrame>
        <p:nvGraphicFramePr>
          <p:cNvPr id="36869" name="Object 10"/>
          <p:cNvGraphicFramePr>
            <a:graphicFrameLocks noGrp="1" noChangeAspect="1"/>
          </p:cNvGraphicFramePr>
          <p:nvPr>
            <p:ph sz="quarter" idx="4294967295"/>
          </p:nvPr>
        </p:nvGraphicFramePr>
        <p:xfrm>
          <a:off x="6858000" y="2171701"/>
          <a:ext cx="3810000" cy="1668463"/>
        </p:xfrm>
        <a:graphic>
          <a:graphicData uri="http://schemas.openxmlformats.org/presentationml/2006/ole">
            <mc:AlternateContent xmlns:mc="http://schemas.openxmlformats.org/markup-compatibility/2006">
              <mc:Choice xmlns:v="urn:schemas-microsoft-com:vml" Requires="v">
                <p:oleObj spid="_x0000_s7185" name="Photo Editor Photo" r:id="rId6" imgW="6001588" imgH="2629267" progId="">
                  <p:embed/>
                </p:oleObj>
              </mc:Choice>
              <mc:Fallback>
                <p:oleObj name="Photo Editor Photo" r:id="rId6" imgW="6001588" imgH="2629267" progId="">
                  <p:embed/>
                  <p:pic>
                    <p:nvPicPr>
                      <p:cNvPr id="36869"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2171701"/>
                        <a:ext cx="3810000" cy="166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645604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
          <p:cNvSpPr>
            <a:spLocks noGrp="1" noChangeArrowheads="1"/>
          </p:cNvSpPr>
          <p:nvPr>
            <p:ph type="body" idx="1"/>
          </p:nvPr>
        </p:nvSpPr>
        <p:spPr>
          <a:xfrm>
            <a:off x="2209800" y="5181600"/>
            <a:ext cx="7772400" cy="1371600"/>
          </a:xfrm>
        </p:spPr>
        <p:txBody>
          <a:bodyPr>
            <a:normAutofit fontScale="92500"/>
          </a:bodyPr>
          <a:lstStyle/>
          <a:p>
            <a:pPr>
              <a:defRPr/>
            </a:pPr>
            <a:r>
              <a:rPr lang="en-US" smtClean="0"/>
              <a:t>Smoothed derivative removes noise, but blurs edge. Also finds edges at different “scales”.</a:t>
            </a:r>
          </a:p>
        </p:txBody>
      </p:sp>
      <p:pic>
        <p:nvPicPr>
          <p:cNvPr id="389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988" y="990600"/>
            <a:ext cx="2970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9788" y="990600"/>
            <a:ext cx="2970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588" y="990600"/>
            <a:ext cx="2970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 Box 6"/>
          <p:cNvSpPr txBox="1">
            <a:spLocks noChangeArrowheads="1"/>
          </p:cNvSpPr>
          <p:nvPr/>
        </p:nvSpPr>
        <p:spPr bwMode="auto">
          <a:xfrm>
            <a:off x="2638426" y="4340225"/>
            <a:ext cx="8515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1 pixel</a:t>
            </a:r>
          </a:p>
        </p:txBody>
      </p:sp>
      <p:sp>
        <p:nvSpPr>
          <p:cNvPr id="38919" name="Text Box 7"/>
          <p:cNvSpPr txBox="1">
            <a:spLocks noChangeArrowheads="1"/>
          </p:cNvSpPr>
          <p:nvPr/>
        </p:nvSpPr>
        <p:spPr bwMode="auto">
          <a:xfrm>
            <a:off x="5643564" y="4340225"/>
            <a:ext cx="9669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3 pixels</a:t>
            </a:r>
          </a:p>
        </p:txBody>
      </p:sp>
      <p:sp>
        <p:nvSpPr>
          <p:cNvPr id="38920" name="Text Box 8"/>
          <p:cNvSpPr txBox="1">
            <a:spLocks noChangeArrowheads="1"/>
          </p:cNvSpPr>
          <p:nvPr/>
        </p:nvSpPr>
        <p:spPr bwMode="auto">
          <a:xfrm>
            <a:off x="8615364" y="4340225"/>
            <a:ext cx="9669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7 pixels</a:t>
            </a:r>
          </a:p>
        </p:txBody>
      </p:sp>
      <p:sp>
        <p:nvSpPr>
          <p:cNvPr id="38921" name="Rectangle 9"/>
          <p:cNvSpPr>
            <a:spLocks noGrp="1" noChangeArrowheads="1"/>
          </p:cNvSpPr>
          <p:nvPr>
            <p:ph type="title"/>
          </p:nvPr>
        </p:nvSpPr>
        <p:spPr/>
        <p:txBody>
          <a:bodyPr/>
          <a:lstStyle/>
          <a:p>
            <a:r>
              <a:rPr lang="en-US" altLang="en-US" sz="3000"/>
              <a:t>Tradeoff between smoothing and localization</a:t>
            </a:r>
          </a:p>
        </p:txBody>
      </p:sp>
      <p:sp>
        <p:nvSpPr>
          <p:cNvPr id="38922" name="Text Box 11"/>
          <p:cNvSpPr txBox="1">
            <a:spLocks noChangeArrowheads="1"/>
          </p:cNvSpPr>
          <p:nvPr/>
        </p:nvSpPr>
        <p:spPr bwMode="auto">
          <a:xfrm>
            <a:off x="8866188" y="6477000"/>
            <a:ext cx="166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Source: D. Forsyth</a:t>
            </a:r>
          </a:p>
        </p:txBody>
      </p:sp>
    </p:spTree>
    <p:extLst>
      <p:ext uri="{BB962C8B-B14F-4D97-AF65-F5344CB8AC3E}">
        <p14:creationId xmlns:p14="http://schemas.microsoft.com/office/powerpoint/2010/main" val="22085069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7"/>
          <p:cNvSpPr>
            <a:spLocks noGrp="1" noChangeArrowheads="1"/>
          </p:cNvSpPr>
          <p:nvPr>
            <p:ph type="body" idx="1"/>
          </p:nvPr>
        </p:nvSpPr>
        <p:spPr>
          <a:xfrm>
            <a:off x="1905000" y="4419600"/>
            <a:ext cx="8153400" cy="2133600"/>
          </a:xfrm>
        </p:spPr>
        <p:txBody>
          <a:bodyPr>
            <a:normAutofit fontScale="92500"/>
          </a:bodyPr>
          <a:lstStyle/>
          <a:p>
            <a:pPr>
              <a:buFontTx/>
              <a:buChar char="•"/>
              <a:defRPr/>
            </a:pPr>
            <a:r>
              <a:rPr lang="en-US" dirty="0" smtClean="0"/>
              <a:t>The gradient magnitude is large along a thick “trail” or “ridge,” so how do we identify the actual edge points?</a:t>
            </a:r>
          </a:p>
          <a:p>
            <a:pPr>
              <a:buFontTx/>
              <a:buChar char="•"/>
              <a:defRPr/>
            </a:pPr>
            <a:r>
              <a:rPr lang="en-US" dirty="0" smtClean="0"/>
              <a:t>How do we link the edge points to form curves?</a:t>
            </a:r>
          </a:p>
        </p:txBody>
      </p:sp>
      <p:pic>
        <p:nvPicPr>
          <p:cNvPr id="409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338" y="990600"/>
            <a:ext cx="3065462"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Rectangle 6"/>
          <p:cNvSpPr>
            <a:spLocks noGrp="1" noChangeArrowheads="1"/>
          </p:cNvSpPr>
          <p:nvPr>
            <p:ph type="title"/>
          </p:nvPr>
        </p:nvSpPr>
        <p:spPr/>
        <p:txBody>
          <a:bodyPr/>
          <a:lstStyle/>
          <a:p>
            <a:r>
              <a:rPr lang="en-US" altLang="en-US" smtClean="0"/>
              <a:t>Implementation issues</a:t>
            </a:r>
          </a:p>
        </p:txBody>
      </p:sp>
      <p:sp>
        <p:nvSpPr>
          <p:cNvPr id="40965" name="Text Box 8"/>
          <p:cNvSpPr txBox="1">
            <a:spLocks noChangeArrowheads="1"/>
          </p:cNvSpPr>
          <p:nvPr/>
        </p:nvSpPr>
        <p:spPr bwMode="auto">
          <a:xfrm>
            <a:off x="8866188" y="6477000"/>
            <a:ext cx="166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Source: D. Forsyth</a:t>
            </a:r>
          </a:p>
        </p:txBody>
      </p:sp>
    </p:spTree>
    <p:extLst>
      <p:ext uri="{BB962C8B-B14F-4D97-AF65-F5344CB8AC3E}">
        <p14:creationId xmlns:p14="http://schemas.microsoft.com/office/powerpoint/2010/main" val="409954505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685801"/>
            <a:ext cx="8229600" cy="4906963"/>
          </a:xfrm>
        </p:spPr>
        <p:txBody>
          <a:bodyPr/>
          <a:lstStyle/>
          <a:p>
            <a:pPr marL="0">
              <a:buNone/>
              <a:defRPr/>
            </a:pPr>
            <a:r>
              <a:rPr lang="en-US" b="1" dirty="0" smtClean="0">
                <a:solidFill>
                  <a:schemeClr val="tx2">
                    <a:lumMod val="75000"/>
                  </a:schemeClr>
                </a:solidFill>
              </a:rPr>
              <a:t>Why does a lower resolution image still make sense to us?  What do we lose?</a:t>
            </a:r>
            <a:endParaRPr lang="en-US" b="1" dirty="0">
              <a:solidFill>
                <a:schemeClr val="tx2">
                  <a:lumMod val="75000"/>
                </a:schemeClr>
              </a:solidFill>
            </a:endParaRPr>
          </a:p>
        </p:txBody>
      </p:sp>
      <p:sp>
        <p:nvSpPr>
          <p:cNvPr id="17" name="Right Arrow 16"/>
          <p:cNvSpPr/>
          <p:nvPr/>
        </p:nvSpPr>
        <p:spPr>
          <a:xfrm>
            <a:off x="7010400" y="41910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78852" name="TextBox 18"/>
          <p:cNvSpPr txBox="1">
            <a:spLocks noChangeArrowheads="1"/>
          </p:cNvSpPr>
          <p:nvPr/>
        </p:nvSpPr>
        <p:spPr bwMode="auto">
          <a:xfrm>
            <a:off x="5946776" y="6550026"/>
            <a:ext cx="4721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a:solidFill>
                  <a:prstClr val="black"/>
                </a:solidFill>
                <a:latin typeface="Arial" panose="020B0604020202020204" pitchFamily="34" charset="0"/>
              </a:rPr>
              <a:t>Image: </a:t>
            </a:r>
            <a:r>
              <a:rPr lang="en-US" altLang="en-US" sz="1400">
                <a:solidFill>
                  <a:prstClr val="black"/>
                </a:solidFill>
                <a:latin typeface="Arial" panose="020B0604020202020204" pitchFamily="34" charset="0"/>
                <a:hlinkClick r:id="rId2"/>
              </a:rPr>
              <a:t>http://www.flickr.com/photos/igorms/136916757/ </a:t>
            </a:r>
            <a:endParaRPr lang="en-US" altLang="en-US" sz="1400">
              <a:solidFill>
                <a:prstClr val="black"/>
              </a:solidFill>
              <a:latin typeface="Arial" panose="020B0604020202020204" pitchFamily="34" charset="0"/>
            </a:endParaRPr>
          </a:p>
        </p:txBody>
      </p:sp>
      <p:pic>
        <p:nvPicPr>
          <p:cNvPr id="78853" name="Picture 4" descr="http://farm1.static.flickr.com/47/136916757_8237b4a9f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667000"/>
            <a:ext cx="47625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4" name="Picture 4" descr="http://farm1.static.flickr.com/47/136916757_8237b4a9f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3657600"/>
            <a:ext cx="200818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5" name="TextBox 6"/>
          <p:cNvSpPr txBox="1">
            <a:spLocks noChangeArrowheads="1"/>
          </p:cNvSpPr>
          <p:nvPr/>
        </p:nvSpPr>
        <p:spPr bwMode="auto">
          <a:xfrm>
            <a:off x="4876800" y="0"/>
            <a:ext cx="1893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200">
                <a:solidFill>
                  <a:prstClr val="black"/>
                </a:solidFill>
                <a:latin typeface="Arial" panose="020B0604020202020204" pitchFamily="34" charset="0"/>
              </a:rPr>
              <a:t>Sampling</a:t>
            </a:r>
          </a:p>
        </p:txBody>
      </p:sp>
    </p:spTree>
    <p:extLst>
      <p:ext uri="{BB962C8B-B14F-4D97-AF65-F5344CB8AC3E}">
        <p14:creationId xmlns:p14="http://schemas.microsoft.com/office/powerpoint/2010/main" val="2224083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smtClean="0"/>
              <a:t>Designing an edge detector</a:t>
            </a:r>
          </a:p>
        </p:txBody>
      </p:sp>
      <p:sp>
        <p:nvSpPr>
          <p:cNvPr id="1098755" name="Rectangle 3"/>
          <p:cNvSpPr>
            <a:spLocks noGrp="1" noChangeArrowheads="1"/>
          </p:cNvSpPr>
          <p:nvPr>
            <p:ph type="body" idx="1"/>
          </p:nvPr>
        </p:nvSpPr>
        <p:spPr>
          <a:xfrm>
            <a:off x="1905000" y="914400"/>
            <a:ext cx="8458200" cy="5257800"/>
          </a:xfrm>
        </p:spPr>
        <p:txBody>
          <a:bodyPr>
            <a:normAutofit fontScale="92500" lnSpcReduction="20000"/>
          </a:bodyPr>
          <a:lstStyle/>
          <a:p>
            <a:pPr>
              <a:buFontTx/>
              <a:buChar char="•"/>
              <a:defRPr/>
            </a:pPr>
            <a:r>
              <a:rPr lang="en-US" dirty="0" smtClean="0"/>
              <a:t>Criteria for a good edge detector:</a:t>
            </a:r>
          </a:p>
          <a:p>
            <a:pPr lvl="1">
              <a:buFont typeface="Arial" charset="0"/>
              <a:buChar char="–"/>
              <a:defRPr/>
            </a:pPr>
            <a:r>
              <a:rPr lang="en-US" b="1" dirty="0" smtClean="0"/>
              <a:t>Good detection:</a:t>
            </a:r>
            <a:r>
              <a:rPr lang="en-US" dirty="0" smtClean="0"/>
              <a:t> the optimal detector should find all real edges, ignoring noise or other artifacts</a:t>
            </a:r>
          </a:p>
          <a:p>
            <a:pPr lvl="1">
              <a:buFont typeface="Arial" charset="0"/>
              <a:buChar char="–"/>
              <a:defRPr/>
            </a:pPr>
            <a:r>
              <a:rPr lang="en-US" b="1" dirty="0" smtClean="0"/>
              <a:t>Good localization</a:t>
            </a:r>
          </a:p>
          <a:p>
            <a:pPr lvl="2">
              <a:buFont typeface="Arial" charset="0"/>
              <a:buChar char="•"/>
              <a:defRPr/>
            </a:pPr>
            <a:r>
              <a:rPr lang="en-US" sz="2800" dirty="0"/>
              <a:t>the edges detected must be as close as possible to the true edges</a:t>
            </a:r>
          </a:p>
          <a:p>
            <a:pPr lvl="2">
              <a:buFont typeface="Arial" charset="0"/>
              <a:buChar char="•"/>
              <a:defRPr/>
            </a:pPr>
            <a:r>
              <a:rPr lang="en-US" sz="2800" dirty="0"/>
              <a:t>the detector must return one point only for each true edge point</a:t>
            </a:r>
          </a:p>
          <a:p>
            <a:pPr>
              <a:buFont typeface="Arial" charset="0"/>
              <a:buChar char="•"/>
              <a:defRPr/>
            </a:pPr>
            <a:r>
              <a:rPr lang="en-US" sz="3600" dirty="0"/>
              <a:t>Cues of edge detection</a:t>
            </a:r>
          </a:p>
          <a:p>
            <a:pPr lvl="1">
              <a:buFont typeface="Arial" charset="0"/>
              <a:buChar char="–"/>
              <a:defRPr/>
            </a:pPr>
            <a:r>
              <a:rPr lang="en-US" dirty="0" smtClean="0"/>
              <a:t>Differences in color, intensity, or texture across the boundary</a:t>
            </a:r>
          </a:p>
          <a:p>
            <a:pPr lvl="1">
              <a:buFont typeface="Arial" charset="0"/>
              <a:buChar char="–"/>
              <a:defRPr/>
            </a:pPr>
            <a:r>
              <a:rPr lang="en-US" dirty="0" smtClean="0"/>
              <a:t>Continuity and closure</a:t>
            </a:r>
          </a:p>
          <a:p>
            <a:pPr lvl="1">
              <a:buFont typeface="Arial" charset="0"/>
              <a:buChar char="–"/>
              <a:defRPr/>
            </a:pPr>
            <a:r>
              <a:rPr lang="en-US" dirty="0" smtClean="0"/>
              <a:t>High-level knowledge</a:t>
            </a:r>
          </a:p>
          <a:p>
            <a:pPr lvl="1">
              <a:buFont typeface="Arial" charset="0"/>
              <a:buChar char="–"/>
              <a:defRPr/>
            </a:pPr>
            <a:endParaRPr lang="en-US" dirty="0" smtClean="0"/>
          </a:p>
        </p:txBody>
      </p:sp>
      <p:sp>
        <p:nvSpPr>
          <p:cNvPr id="43012" name="Text Box 5"/>
          <p:cNvSpPr txBox="1">
            <a:spLocks noChangeArrowheads="1"/>
          </p:cNvSpPr>
          <p:nvPr/>
        </p:nvSpPr>
        <p:spPr bwMode="auto">
          <a:xfrm>
            <a:off x="9043988" y="6553200"/>
            <a:ext cx="1592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Source: L. Fei-Fei</a:t>
            </a:r>
          </a:p>
        </p:txBody>
      </p:sp>
    </p:spTree>
    <p:extLst>
      <p:ext uri="{BB962C8B-B14F-4D97-AF65-F5344CB8AC3E}">
        <p14:creationId xmlns:p14="http://schemas.microsoft.com/office/powerpoint/2010/main" val="3440467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875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875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9875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875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875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98755">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987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55" grpId="0" build="p" bldLvl="2"/>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smtClean="0"/>
              <a:t>Canny edge detector</a:t>
            </a:r>
          </a:p>
        </p:txBody>
      </p:sp>
      <p:sp>
        <p:nvSpPr>
          <p:cNvPr id="19459" name="Rectangle 3"/>
          <p:cNvSpPr>
            <a:spLocks noGrp="1" noChangeArrowheads="1"/>
          </p:cNvSpPr>
          <p:nvPr>
            <p:ph type="body" idx="1"/>
          </p:nvPr>
        </p:nvSpPr>
        <p:spPr>
          <a:xfrm>
            <a:off x="2209800" y="1066800"/>
            <a:ext cx="7772400" cy="3886200"/>
          </a:xfrm>
        </p:spPr>
        <p:txBody>
          <a:bodyPr>
            <a:normAutofit lnSpcReduction="10000"/>
          </a:bodyPr>
          <a:lstStyle/>
          <a:p>
            <a:pPr>
              <a:buFontTx/>
              <a:buChar char="•"/>
              <a:defRPr/>
            </a:pPr>
            <a:r>
              <a:rPr lang="en-US" dirty="0" smtClean="0"/>
              <a:t>This is probably the most widely used edge detector in computer vision</a:t>
            </a:r>
          </a:p>
          <a:p>
            <a:pPr>
              <a:buFontTx/>
              <a:buChar char="•"/>
              <a:defRPr/>
            </a:pPr>
            <a:r>
              <a:rPr lang="en-US" dirty="0" smtClean="0"/>
              <a:t>Theoretical model: step-edges corrupted by additive Gaussian noise</a:t>
            </a:r>
          </a:p>
          <a:p>
            <a:pPr>
              <a:buFontTx/>
              <a:buChar char="•"/>
              <a:defRPr/>
            </a:pPr>
            <a:r>
              <a:rPr lang="en-US" dirty="0" smtClean="0"/>
              <a:t>Canny has shown that the first derivative of the Gaussian closely approximates the operator that optimizes the product of </a:t>
            </a:r>
            <a:r>
              <a:rPr lang="en-US" i="1" dirty="0" smtClean="0"/>
              <a:t>signal-to-noise ratio</a:t>
            </a:r>
            <a:r>
              <a:rPr lang="en-US" dirty="0" smtClean="0"/>
              <a:t> and localization</a:t>
            </a:r>
          </a:p>
        </p:txBody>
      </p:sp>
      <p:sp>
        <p:nvSpPr>
          <p:cNvPr id="45060" name="Rectangle 4"/>
          <p:cNvSpPr>
            <a:spLocks noChangeArrowheads="1"/>
          </p:cNvSpPr>
          <p:nvPr/>
        </p:nvSpPr>
        <p:spPr bwMode="auto">
          <a:xfrm>
            <a:off x="1981200" y="5532439"/>
            <a:ext cx="822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Arial" panose="020B0604020202020204" pitchFamily="34" charset="0"/>
              </a:rPr>
              <a:t>J. Canny, </a:t>
            </a:r>
            <a:r>
              <a:rPr lang="en-US" altLang="en-US" sz="2000" b="1" i="1">
                <a:latin typeface="Arial" panose="020B0604020202020204" pitchFamily="34" charset="0"/>
                <a:hlinkClick r:id="rId3"/>
              </a:rPr>
              <a:t>A Computational Approach To Edge Detection</a:t>
            </a:r>
            <a:r>
              <a:rPr lang="en-US" altLang="en-US" sz="2000">
                <a:latin typeface="Arial" panose="020B0604020202020204" pitchFamily="34" charset="0"/>
              </a:rPr>
              <a:t>, IEEE Trans. Pattern Analysis and Machine Intelligence, 8:679-714, 1986. </a:t>
            </a:r>
          </a:p>
        </p:txBody>
      </p:sp>
      <p:sp>
        <p:nvSpPr>
          <p:cNvPr id="45061" name="Text Box 5"/>
          <p:cNvSpPr txBox="1">
            <a:spLocks noChangeArrowheads="1"/>
          </p:cNvSpPr>
          <p:nvPr/>
        </p:nvSpPr>
        <p:spPr bwMode="auto">
          <a:xfrm>
            <a:off x="9043988" y="6553200"/>
            <a:ext cx="1592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Source: L. Fei-Fei</a:t>
            </a:r>
          </a:p>
        </p:txBody>
      </p:sp>
      <p:sp>
        <p:nvSpPr>
          <p:cNvPr id="45062" name="Text Box 5"/>
          <p:cNvSpPr txBox="1">
            <a:spLocks noChangeArrowheads="1"/>
          </p:cNvSpPr>
          <p:nvPr/>
        </p:nvSpPr>
        <p:spPr bwMode="auto">
          <a:xfrm>
            <a:off x="5028993" y="6324601"/>
            <a:ext cx="14879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dirty="0">
                <a:latin typeface="Arial" panose="020B0604020202020204" pitchFamily="34" charset="0"/>
              </a:rPr>
              <a:t>27,000 citations!</a:t>
            </a:r>
          </a:p>
        </p:txBody>
      </p:sp>
    </p:spTree>
    <p:extLst>
      <p:ext uri="{BB962C8B-B14F-4D97-AF65-F5344CB8AC3E}">
        <p14:creationId xmlns:p14="http://schemas.microsoft.com/office/powerpoint/2010/main" val="23541583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smtClean="0"/>
              <a:t>Note about Matlab’s Canny detector</a:t>
            </a:r>
          </a:p>
        </p:txBody>
      </p:sp>
      <p:sp>
        <p:nvSpPr>
          <p:cNvPr id="47107" name="Content Placeholder 2"/>
          <p:cNvSpPr>
            <a:spLocks noGrp="1"/>
          </p:cNvSpPr>
          <p:nvPr>
            <p:ph idx="1"/>
          </p:nvPr>
        </p:nvSpPr>
        <p:spPr/>
        <p:txBody>
          <a:bodyPr/>
          <a:lstStyle/>
          <a:p>
            <a:r>
              <a:rPr lang="en-US" altLang="en-US" dirty="0" smtClean="0"/>
              <a:t>Small errors in implementation</a:t>
            </a:r>
          </a:p>
          <a:p>
            <a:pPr lvl="1"/>
            <a:r>
              <a:rPr lang="en-US" altLang="en-US" dirty="0" smtClean="0"/>
              <a:t>Gaussian function not properly normalized</a:t>
            </a:r>
          </a:p>
          <a:p>
            <a:pPr lvl="1"/>
            <a:r>
              <a:rPr lang="en-US" altLang="en-US" dirty="0" smtClean="0"/>
              <a:t>First filters with a Gaussian, then a difference of Gaussian (equivalent to filtering with a larger Gaussian and taking difference)</a:t>
            </a:r>
          </a:p>
          <a:p>
            <a:pPr lvl="1"/>
            <a:endParaRPr lang="en-US" altLang="en-US" dirty="0" smtClean="0"/>
          </a:p>
        </p:txBody>
      </p:sp>
    </p:spTree>
    <p:extLst>
      <p:ext uri="{BB962C8B-B14F-4D97-AF65-F5344CB8AC3E}">
        <p14:creationId xmlns:p14="http://schemas.microsoft.com/office/powerpoint/2010/main" val="184059942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smtClean="0"/>
              <a:t>Example</a:t>
            </a:r>
          </a:p>
        </p:txBody>
      </p:sp>
      <p:sp>
        <p:nvSpPr>
          <p:cNvPr id="48131" name="Rectangle 3"/>
          <p:cNvSpPr>
            <a:spLocks noGrp="1" noChangeArrowheads="1"/>
          </p:cNvSpPr>
          <p:nvPr>
            <p:ph type="body" idx="1"/>
          </p:nvPr>
        </p:nvSpPr>
        <p:spPr>
          <a:xfrm>
            <a:off x="2209800" y="5791200"/>
            <a:ext cx="7772400" cy="609600"/>
          </a:xfrm>
        </p:spPr>
        <p:txBody>
          <a:bodyPr/>
          <a:lstStyle/>
          <a:p>
            <a:pPr algn="ctr">
              <a:buFont typeface="Arial" panose="020B0604020202020204" pitchFamily="34" charset="0"/>
              <a:buNone/>
            </a:pPr>
            <a:r>
              <a:rPr lang="en-US" altLang="en-US" smtClean="0"/>
              <a:t>original image (Lena)</a:t>
            </a:r>
          </a:p>
        </p:txBody>
      </p:sp>
      <p:pic>
        <p:nvPicPr>
          <p:cNvPr id="48132" name="Picture 4" descr="le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250950"/>
            <a:ext cx="438785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82293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smtClean="0"/>
              <a:t>Derivative of Gaussian filter</a:t>
            </a:r>
          </a:p>
        </p:txBody>
      </p:sp>
      <p:pic>
        <p:nvPicPr>
          <p:cNvPr id="501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1148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1148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1006475"/>
            <a:ext cx="3429000"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1" y="990601"/>
            <a:ext cx="3363913"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3" name="Text Box 8"/>
          <p:cNvSpPr txBox="1">
            <a:spLocks noChangeArrowheads="1"/>
          </p:cNvSpPr>
          <p:nvPr/>
        </p:nvSpPr>
        <p:spPr bwMode="auto">
          <a:xfrm>
            <a:off x="3641725" y="3544888"/>
            <a:ext cx="12490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a:latin typeface="Arial" panose="020B0604020202020204" pitchFamily="34" charset="0"/>
              </a:rPr>
              <a:t>x</a:t>
            </a:r>
            <a:r>
              <a:rPr lang="en-US" altLang="en-US" sz="1800">
                <a:latin typeface="Arial" panose="020B0604020202020204" pitchFamily="34" charset="0"/>
              </a:rPr>
              <a:t>-direction</a:t>
            </a:r>
          </a:p>
        </p:txBody>
      </p:sp>
      <p:sp>
        <p:nvSpPr>
          <p:cNvPr id="50184" name="Text Box 9"/>
          <p:cNvSpPr txBox="1">
            <a:spLocks noChangeArrowheads="1"/>
          </p:cNvSpPr>
          <p:nvPr/>
        </p:nvSpPr>
        <p:spPr bwMode="auto">
          <a:xfrm>
            <a:off x="7094538" y="3505200"/>
            <a:ext cx="12490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i="1">
                <a:latin typeface="Arial" panose="020B0604020202020204" pitchFamily="34" charset="0"/>
              </a:rPr>
              <a:t>y</a:t>
            </a:r>
            <a:r>
              <a:rPr lang="en-US" altLang="en-US" sz="1800">
                <a:latin typeface="Arial" panose="020B0604020202020204" pitchFamily="34" charset="0"/>
              </a:rPr>
              <a:t>-direction</a:t>
            </a:r>
          </a:p>
        </p:txBody>
      </p:sp>
    </p:spTree>
    <p:extLst>
      <p:ext uri="{BB962C8B-B14F-4D97-AF65-F5344CB8AC3E}">
        <p14:creationId xmlns:p14="http://schemas.microsoft.com/office/powerpoint/2010/main" val="27976358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smtClean="0"/>
              <a:t>Compute Gradients (DoG)</a:t>
            </a:r>
          </a:p>
        </p:txBody>
      </p:sp>
      <p:pic>
        <p:nvPicPr>
          <p:cNvPr id="52227" name="Picture 4" descr="C:\Documents and Settings\Derek Hoiem\My Documents\Classes\Spring10 - Computer Vision\figs\7\lena_gma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1" y="1981201"/>
            <a:ext cx="2925763"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5" descr="C:\Documents and Settings\Derek Hoiem\My Documents\Classes\Spring10 - Computer Vision\figs\7\lena_gmag_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981201"/>
            <a:ext cx="2925763"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6" descr="C:\Documents and Settings\Derek Hoiem\My Documents\Classes\Spring10 - Computer Vision\figs\7\lena_gmag_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1" y="1981201"/>
            <a:ext cx="2925763"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TextBox 6"/>
          <p:cNvSpPr txBox="1">
            <a:spLocks noChangeArrowheads="1"/>
          </p:cNvSpPr>
          <p:nvPr/>
        </p:nvSpPr>
        <p:spPr bwMode="auto">
          <a:xfrm>
            <a:off x="1524000" y="4876800"/>
            <a:ext cx="3124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latin typeface="Arial" panose="020B0604020202020204" pitchFamily="34" charset="0"/>
              </a:rPr>
              <a:t>X-Derivative of Gaussian</a:t>
            </a:r>
          </a:p>
        </p:txBody>
      </p:sp>
      <p:sp>
        <p:nvSpPr>
          <p:cNvPr id="52231" name="TextBox 7"/>
          <p:cNvSpPr txBox="1">
            <a:spLocks noChangeArrowheads="1"/>
          </p:cNvSpPr>
          <p:nvPr/>
        </p:nvSpPr>
        <p:spPr bwMode="auto">
          <a:xfrm>
            <a:off x="4495800" y="4876800"/>
            <a:ext cx="3124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latin typeface="Arial" panose="020B0604020202020204" pitchFamily="34" charset="0"/>
              </a:rPr>
              <a:t>Y-Derivative of Gaussian</a:t>
            </a:r>
          </a:p>
        </p:txBody>
      </p:sp>
      <p:sp>
        <p:nvSpPr>
          <p:cNvPr id="52232" name="TextBox 8"/>
          <p:cNvSpPr txBox="1">
            <a:spLocks noChangeArrowheads="1"/>
          </p:cNvSpPr>
          <p:nvPr/>
        </p:nvSpPr>
        <p:spPr bwMode="auto">
          <a:xfrm>
            <a:off x="7620000" y="4876800"/>
            <a:ext cx="3124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latin typeface="Arial" panose="020B0604020202020204" pitchFamily="34" charset="0"/>
              </a:rPr>
              <a:t>Gradient Magnitude</a:t>
            </a:r>
          </a:p>
        </p:txBody>
      </p:sp>
    </p:spTree>
    <p:extLst>
      <p:ext uri="{BB962C8B-B14F-4D97-AF65-F5344CB8AC3E}">
        <p14:creationId xmlns:p14="http://schemas.microsoft.com/office/powerpoint/2010/main" val="27292085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smtClean="0"/>
              <a:t>Get Orientation at Each Pixel</a:t>
            </a:r>
          </a:p>
        </p:txBody>
      </p:sp>
      <p:sp>
        <p:nvSpPr>
          <p:cNvPr id="53251" name="Content Placeholder 2"/>
          <p:cNvSpPr>
            <a:spLocks noGrp="1"/>
          </p:cNvSpPr>
          <p:nvPr>
            <p:ph idx="1"/>
          </p:nvPr>
        </p:nvSpPr>
        <p:spPr/>
        <p:txBody>
          <a:bodyPr/>
          <a:lstStyle/>
          <a:p>
            <a:r>
              <a:rPr lang="en-US" altLang="en-US" sz="2400"/>
              <a:t>Threshold at minimum level</a:t>
            </a:r>
          </a:p>
          <a:p>
            <a:r>
              <a:rPr lang="en-US" altLang="en-US" sz="2400"/>
              <a:t>Get orientation</a:t>
            </a:r>
          </a:p>
        </p:txBody>
      </p:sp>
      <p:pic>
        <p:nvPicPr>
          <p:cNvPr id="53252" name="Picture 2" descr="C:\Documents and Settings\Derek Hoiem\My Documents\Classes\Spring10 - Computer Vision\figs\7\lena_edge_di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9812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TextBox 8"/>
          <p:cNvSpPr txBox="1">
            <a:spLocks noChangeArrowheads="1"/>
          </p:cNvSpPr>
          <p:nvPr/>
        </p:nvSpPr>
        <p:spPr bwMode="auto">
          <a:xfrm>
            <a:off x="7315200" y="2057401"/>
            <a:ext cx="2992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latin typeface="Arial" panose="020B0604020202020204" pitchFamily="34" charset="0"/>
              </a:rPr>
              <a:t>theta = atan2(gy, gx)</a:t>
            </a:r>
          </a:p>
        </p:txBody>
      </p:sp>
    </p:spTree>
    <p:extLst>
      <p:ext uri="{BB962C8B-B14F-4D97-AF65-F5344CB8AC3E}">
        <p14:creationId xmlns:p14="http://schemas.microsoft.com/office/powerpoint/2010/main" val="42047284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4</a:t>
            </a:r>
            <a:endParaRPr lang="en-US" dirty="0"/>
          </a:p>
        </p:txBody>
      </p:sp>
      <p:sp>
        <p:nvSpPr>
          <p:cNvPr id="3" name="Content Placeholder 2"/>
          <p:cNvSpPr>
            <a:spLocks noGrp="1"/>
          </p:cNvSpPr>
          <p:nvPr>
            <p:ph idx="1"/>
          </p:nvPr>
        </p:nvSpPr>
        <p:spPr/>
        <p:txBody>
          <a:bodyPr/>
          <a:lstStyle/>
          <a:p>
            <a:r>
              <a:rPr lang="en-US" dirty="0" smtClean="0"/>
              <a:t>Choose an input image</a:t>
            </a:r>
          </a:p>
          <a:p>
            <a:r>
              <a:rPr lang="en-US" dirty="0" smtClean="0"/>
              <a:t>Apply </a:t>
            </a:r>
            <a:r>
              <a:rPr lang="en-US" dirty="0" err="1" smtClean="0"/>
              <a:t>Upsampling</a:t>
            </a:r>
            <a:r>
              <a:rPr lang="en-US" dirty="0" smtClean="0"/>
              <a:t> (X2) using three different techniques</a:t>
            </a:r>
          </a:p>
          <a:p>
            <a:r>
              <a:rPr lang="en-US" dirty="0" smtClean="0"/>
              <a:t>Apply Canny Edge Detector to the </a:t>
            </a:r>
            <a:r>
              <a:rPr lang="en-US" dirty="0" err="1" smtClean="0"/>
              <a:t>upsampled</a:t>
            </a:r>
            <a:r>
              <a:rPr lang="en-US" dirty="0" smtClean="0"/>
              <a:t> outputs</a:t>
            </a:r>
          </a:p>
          <a:p>
            <a:r>
              <a:rPr lang="en-US" dirty="0" smtClean="0"/>
              <a:t>Comment on the differences in detecting edges with respect to each up-sampling method</a:t>
            </a:r>
          </a:p>
          <a:p>
            <a:pPr lvl="1"/>
            <a:r>
              <a:rPr lang="en-US" dirty="0" smtClean="0"/>
              <a:t>Hint:</a:t>
            </a:r>
          </a:p>
          <a:p>
            <a:pPr lvl="2"/>
            <a:r>
              <a:rPr lang="en-US" dirty="0" err="1" smtClean="0"/>
              <a:t>Matlab</a:t>
            </a:r>
            <a:r>
              <a:rPr lang="en-US" dirty="0" smtClean="0"/>
              <a:t> implements canny edge using </a:t>
            </a:r>
          </a:p>
          <a:p>
            <a:pPr lvl="3"/>
            <a:r>
              <a:rPr lang="en-US" altLang="en-US" dirty="0" smtClean="0"/>
              <a:t>edge(</a:t>
            </a:r>
            <a:r>
              <a:rPr lang="en-US" altLang="en-US" dirty="0" err="1" smtClean="0"/>
              <a:t>yourinput</a:t>
            </a:r>
            <a:r>
              <a:rPr lang="en-US" altLang="en-US" dirty="0" smtClean="0"/>
              <a:t>, </a:t>
            </a:r>
            <a:r>
              <a:rPr lang="en-US" altLang="en-US" dirty="0"/>
              <a:t>‘canny’)</a:t>
            </a:r>
          </a:p>
          <a:p>
            <a:pPr lvl="2"/>
            <a:endParaRPr lang="en-US" dirty="0"/>
          </a:p>
        </p:txBody>
      </p:sp>
    </p:spTree>
    <p:extLst>
      <p:ext uri="{BB962C8B-B14F-4D97-AF65-F5344CB8AC3E}">
        <p14:creationId xmlns:p14="http://schemas.microsoft.com/office/powerpoint/2010/main" val="359152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for Next Week</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Search and Read about Morphological Operations in Image Processing</a:t>
            </a:r>
          </a:p>
          <a:p>
            <a:pPr marL="914400" lvl="1" indent="-514350">
              <a:buFont typeface="+mj-lt"/>
              <a:buAutoNum type="arabicPeriod"/>
            </a:pPr>
            <a:r>
              <a:rPr lang="en-US" dirty="0" smtClean="0"/>
              <a:t>Available within the online free copies of the course </a:t>
            </a:r>
            <a:r>
              <a:rPr lang="en-US" smtClean="0"/>
              <a:t>recommended references</a:t>
            </a:r>
            <a:endParaRPr lang="en-US" dirty="0"/>
          </a:p>
        </p:txBody>
      </p:sp>
    </p:spTree>
    <p:extLst>
      <p:ext uri="{BB962C8B-B14F-4D97-AF65-F5344CB8AC3E}">
        <p14:creationId xmlns:p14="http://schemas.microsoft.com/office/powerpoint/2010/main" val="2961634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References, Credits, &amp; </a:t>
            </a:r>
            <a:r>
              <a:rPr lang="en-US" dirty="0" err="1" smtClean="0">
                <a:solidFill>
                  <a:srgbClr val="FF0000"/>
                </a:solidFill>
              </a:rPr>
              <a:t>Aknowledgments</a:t>
            </a:r>
            <a:endParaRPr lang="en-US" dirty="0">
              <a:solidFill>
                <a:srgbClr val="FF0000"/>
              </a:solidFill>
            </a:endParaRPr>
          </a:p>
        </p:txBody>
      </p:sp>
      <p:sp>
        <p:nvSpPr>
          <p:cNvPr id="3" name="Content Placeholder 2"/>
          <p:cNvSpPr>
            <a:spLocks noGrp="1"/>
          </p:cNvSpPr>
          <p:nvPr>
            <p:ph idx="1"/>
          </p:nvPr>
        </p:nvSpPr>
        <p:spPr>
          <a:xfrm>
            <a:off x="609600" y="1134979"/>
            <a:ext cx="10972800" cy="2109355"/>
          </a:xfrm>
        </p:spPr>
        <p:txBody>
          <a:bodyPr>
            <a:normAutofit lnSpcReduction="10000"/>
          </a:bodyPr>
          <a:lstStyle/>
          <a:p>
            <a:r>
              <a:rPr lang="en-US" dirty="0"/>
              <a:t>All slides &amp; most of the initial code is modified version from the original computer vision focused course available at: </a:t>
            </a:r>
            <a:r>
              <a:rPr lang="en-US" u="sng" dirty="0">
                <a:hlinkClick r:id="rId2"/>
              </a:rPr>
              <a:t>https://www.cc.gatech.edu/~hays/compvision/</a:t>
            </a:r>
            <a:endParaRPr lang="en-US" dirty="0"/>
          </a:p>
          <a:p>
            <a:r>
              <a:rPr lang="en-US" dirty="0"/>
              <a:t>Original Acknowledgements  </a:t>
            </a:r>
          </a:p>
          <a:p>
            <a:endParaRPr lang="en-US" dirty="0"/>
          </a:p>
        </p:txBody>
      </p:sp>
      <p:sp>
        <p:nvSpPr>
          <p:cNvPr id="5" name="Rectangle 4"/>
          <p:cNvSpPr/>
          <p:nvPr/>
        </p:nvSpPr>
        <p:spPr>
          <a:xfrm>
            <a:off x="5977217" y="3244334"/>
            <a:ext cx="237566" cy="369332"/>
          </a:xfrm>
          <a:prstGeom prst="rect">
            <a:avLst/>
          </a:prstGeom>
        </p:spPr>
        <p:txBody>
          <a:bodyPr wrap="none">
            <a:spAutoFit/>
          </a:bodyPr>
          <a:lstStyle/>
          <a:p>
            <a:r>
              <a:rPr lang="en-US" b="0" dirty="0" smtClean="0">
                <a:effectLst/>
              </a:rPr>
              <a:t> </a:t>
            </a:r>
            <a:endParaRPr lang="en-US" dirty="0"/>
          </a:p>
        </p:txBody>
      </p:sp>
      <p:pic>
        <p:nvPicPr>
          <p:cNvPr id="12292" name="Picture 4" descr="https://lh3.googleusercontent.com/xPl1fTWKzxKpfqrgULJMqU0z2M393TlCz4gbmlnAufcGq_pHd6kI5YREPLKOXobP5Bc1GtYmR9WnHI7QFLxAtuQslBJ5UnvYF_4bPeNIOj2kI78i0N2kqRswP3mVGyU2mk1NBJA1Nf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175" y="3244334"/>
            <a:ext cx="8629650" cy="107632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bwMode="auto">
          <a:xfrm>
            <a:off x="728383" y="4477070"/>
            <a:ext cx="10972800" cy="2109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On </a:t>
            </a:r>
            <a:r>
              <a:rPr lang="en-US" dirty="0" err="1" smtClean="0"/>
              <a:t>Separability</a:t>
            </a:r>
            <a:r>
              <a:rPr lang="en-US" dirty="0"/>
              <a:t> , </a:t>
            </a:r>
            <a:r>
              <a:rPr lang="en-US" dirty="0">
                <a:hlinkClick r:id="rId4"/>
              </a:rPr>
              <a:t>http://www.songho.ca/dsp/convolution/convolution.html#convolution_2d</a:t>
            </a:r>
            <a:endParaRPr lang="en-US" dirty="0"/>
          </a:p>
        </p:txBody>
      </p:sp>
    </p:spTree>
    <p:extLst>
      <p:ext uri="{BB962C8B-B14F-4D97-AF65-F5344CB8AC3E}">
        <p14:creationId xmlns:p14="http://schemas.microsoft.com/office/powerpoint/2010/main" val="1435875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8"/>
          <p:cNvSpPr txBox="1">
            <a:spLocks noChangeArrowheads="1"/>
          </p:cNvSpPr>
          <p:nvPr/>
        </p:nvSpPr>
        <p:spPr bwMode="auto">
          <a:xfrm>
            <a:off x="1828801" y="5715001"/>
            <a:ext cx="44624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solidFill>
                  <a:prstClr val="black"/>
                </a:solidFill>
                <a:latin typeface="Arial" panose="020B0604020202020204" pitchFamily="34" charset="0"/>
              </a:rPr>
              <a:t>Throw away every other row and column to create a </a:t>
            </a:r>
            <a:r>
              <a:rPr lang="en-US" altLang="en-US" sz="1800">
                <a:solidFill>
                  <a:prstClr val="black"/>
                </a:solidFill>
                <a:latin typeface="Arial" panose="020B0604020202020204" pitchFamily="34" charset="0"/>
              </a:rPr>
              <a:t>1/2</a:t>
            </a:r>
            <a:r>
              <a:rPr lang="en-US" altLang="en-US" sz="2000">
                <a:solidFill>
                  <a:prstClr val="black"/>
                </a:solidFill>
                <a:latin typeface="Arial" panose="020B0604020202020204" pitchFamily="34" charset="0"/>
              </a:rPr>
              <a:t> size image</a:t>
            </a:r>
          </a:p>
          <a:p>
            <a:pPr lvl="1">
              <a:spcBef>
                <a:spcPct val="0"/>
              </a:spcBef>
              <a:buFontTx/>
              <a:buNone/>
            </a:pPr>
            <a:endParaRPr lang="en-US" altLang="en-US" sz="2000" i="1">
              <a:solidFill>
                <a:prstClr val="black"/>
              </a:solidFill>
              <a:latin typeface="Arial" panose="020B0604020202020204" pitchFamily="34" charset="0"/>
            </a:endParaRPr>
          </a:p>
        </p:txBody>
      </p:sp>
      <p:pic>
        <p:nvPicPr>
          <p:cNvPr id="79875"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764" y="1676401"/>
            <a:ext cx="4491037"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3053"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9850" y="2590800"/>
            <a:ext cx="24447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74"/>
          <p:cNvGrpSpPr>
            <a:grpSpLocks/>
          </p:cNvGrpSpPr>
          <p:nvPr/>
        </p:nvGrpSpPr>
        <p:grpSpPr bwMode="auto">
          <a:xfrm>
            <a:off x="1916113" y="1676400"/>
            <a:ext cx="4343400" cy="3581400"/>
            <a:chOff x="48" y="1056"/>
            <a:chExt cx="2736" cy="2256"/>
          </a:xfrm>
        </p:grpSpPr>
        <p:grpSp>
          <p:nvGrpSpPr>
            <p:cNvPr id="79880" name="Group 30"/>
            <p:cNvGrpSpPr>
              <a:grpSpLocks/>
            </p:cNvGrpSpPr>
            <p:nvPr/>
          </p:nvGrpSpPr>
          <p:grpSpPr bwMode="auto">
            <a:xfrm>
              <a:off x="48" y="1056"/>
              <a:ext cx="2736" cy="96"/>
              <a:chOff x="48" y="1056"/>
              <a:chExt cx="2736" cy="96"/>
            </a:xfrm>
          </p:grpSpPr>
          <p:sp>
            <p:nvSpPr>
              <p:cNvPr id="79998" name="Oval 16"/>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99" name="Oval 17"/>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80000" name="Oval 18"/>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80001" name="Oval 19"/>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80002" name="Oval 21"/>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80003" name="Oval 22"/>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80004" name="Oval 23"/>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80005" name="Oval 24"/>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80006" name="Oval 25"/>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80007" name="Oval 26"/>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80008" name="Oval 27"/>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80009" name="Oval 29"/>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grpSp>
        <p:grpSp>
          <p:nvGrpSpPr>
            <p:cNvPr id="79881" name="Group 31"/>
            <p:cNvGrpSpPr>
              <a:grpSpLocks/>
            </p:cNvGrpSpPr>
            <p:nvPr/>
          </p:nvGrpSpPr>
          <p:grpSpPr bwMode="auto">
            <a:xfrm>
              <a:off x="48" y="1296"/>
              <a:ext cx="2736" cy="96"/>
              <a:chOff x="48" y="1056"/>
              <a:chExt cx="2736" cy="96"/>
            </a:xfrm>
          </p:grpSpPr>
          <p:sp>
            <p:nvSpPr>
              <p:cNvPr id="79986" name="Oval 32"/>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87" name="Oval 33"/>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88" name="Oval 34"/>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89" name="Oval 35"/>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90" name="Oval 36"/>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91" name="Oval 37"/>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92" name="Oval 38"/>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93" name="Oval 39"/>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94" name="Oval 40"/>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95" name="Oval 41"/>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96" name="Oval 42"/>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97" name="Oval 43"/>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grpSp>
        <p:grpSp>
          <p:nvGrpSpPr>
            <p:cNvPr id="79882" name="Group 44"/>
            <p:cNvGrpSpPr>
              <a:grpSpLocks/>
            </p:cNvGrpSpPr>
            <p:nvPr/>
          </p:nvGrpSpPr>
          <p:grpSpPr bwMode="auto">
            <a:xfrm>
              <a:off x="48" y="1536"/>
              <a:ext cx="2736" cy="96"/>
              <a:chOff x="48" y="1056"/>
              <a:chExt cx="2736" cy="96"/>
            </a:xfrm>
          </p:grpSpPr>
          <p:sp>
            <p:nvSpPr>
              <p:cNvPr id="79974" name="Oval 45"/>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75" name="Oval 46"/>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76" name="Oval 47"/>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77" name="Oval 48"/>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78" name="Oval 49"/>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79" name="Oval 50"/>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80" name="Oval 51"/>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81" name="Oval 52"/>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82" name="Oval 53"/>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83" name="Oval 54"/>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84" name="Oval 55"/>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85" name="Oval 56"/>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grpSp>
        <p:grpSp>
          <p:nvGrpSpPr>
            <p:cNvPr id="79883" name="Group 57"/>
            <p:cNvGrpSpPr>
              <a:grpSpLocks/>
            </p:cNvGrpSpPr>
            <p:nvPr/>
          </p:nvGrpSpPr>
          <p:grpSpPr bwMode="auto">
            <a:xfrm>
              <a:off x="48" y="1776"/>
              <a:ext cx="2736" cy="96"/>
              <a:chOff x="48" y="1056"/>
              <a:chExt cx="2736" cy="96"/>
            </a:xfrm>
          </p:grpSpPr>
          <p:sp>
            <p:nvSpPr>
              <p:cNvPr id="79962" name="Oval 58"/>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63" name="Oval 59"/>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64" name="Oval 60"/>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65" name="Oval 61"/>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66" name="Oval 62"/>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67" name="Oval 63"/>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68" name="Oval 64"/>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69" name="Oval 65"/>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70" name="Oval 66"/>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71" name="Oval 67"/>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72" name="Oval 68"/>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73" name="Oval 69"/>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grpSp>
        <p:grpSp>
          <p:nvGrpSpPr>
            <p:cNvPr id="79884" name="Group 70"/>
            <p:cNvGrpSpPr>
              <a:grpSpLocks/>
            </p:cNvGrpSpPr>
            <p:nvPr/>
          </p:nvGrpSpPr>
          <p:grpSpPr bwMode="auto">
            <a:xfrm>
              <a:off x="48" y="2016"/>
              <a:ext cx="2736" cy="96"/>
              <a:chOff x="48" y="1056"/>
              <a:chExt cx="2736" cy="96"/>
            </a:xfrm>
          </p:grpSpPr>
          <p:sp>
            <p:nvSpPr>
              <p:cNvPr id="79950" name="Oval 71"/>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51" name="Oval 72"/>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52" name="Oval 73"/>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53" name="Oval 74"/>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54" name="Oval 75"/>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55" name="Oval 76"/>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56" name="Oval 77"/>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57" name="Oval 78"/>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58" name="Oval 79"/>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59" name="Oval 80"/>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60" name="Oval 81"/>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61" name="Oval 82"/>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grpSp>
        <p:grpSp>
          <p:nvGrpSpPr>
            <p:cNvPr id="79885" name="Group 83"/>
            <p:cNvGrpSpPr>
              <a:grpSpLocks/>
            </p:cNvGrpSpPr>
            <p:nvPr/>
          </p:nvGrpSpPr>
          <p:grpSpPr bwMode="auto">
            <a:xfrm>
              <a:off x="48" y="2256"/>
              <a:ext cx="2736" cy="96"/>
              <a:chOff x="48" y="1056"/>
              <a:chExt cx="2736" cy="96"/>
            </a:xfrm>
          </p:grpSpPr>
          <p:sp>
            <p:nvSpPr>
              <p:cNvPr id="79938" name="Oval 84"/>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39" name="Oval 85"/>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40" name="Oval 86"/>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41" name="Oval 87"/>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42" name="Oval 88"/>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43" name="Oval 89"/>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44" name="Oval 90"/>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45" name="Oval 91"/>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46" name="Oval 92"/>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47" name="Oval 93"/>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48" name="Oval 94"/>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49" name="Oval 95"/>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grpSp>
        <p:grpSp>
          <p:nvGrpSpPr>
            <p:cNvPr id="79886" name="Group 96"/>
            <p:cNvGrpSpPr>
              <a:grpSpLocks/>
            </p:cNvGrpSpPr>
            <p:nvPr/>
          </p:nvGrpSpPr>
          <p:grpSpPr bwMode="auto">
            <a:xfrm>
              <a:off x="48" y="2496"/>
              <a:ext cx="2736" cy="96"/>
              <a:chOff x="48" y="1056"/>
              <a:chExt cx="2736" cy="96"/>
            </a:xfrm>
          </p:grpSpPr>
          <p:sp>
            <p:nvSpPr>
              <p:cNvPr id="79926" name="Oval 97"/>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27" name="Oval 98"/>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28" name="Oval 99"/>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29" name="Oval 100"/>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30" name="Oval 101"/>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31" name="Oval 102"/>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32" name="Oval 103"/>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33" name="Oval 104"/>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34" name="Oval 105"/>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35" name="Oval 106"/>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36" name="Oval 107"/>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37" name="Oval 108"/>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grpSp>
        <p:grpSp>
          <p:nvGrpSpPr>
            <p:cNvPr id="79887" name="Group 109"/>
            <p:cNvGrpSpPr>
              <a:grpSpLocks/>
            </p:cNvGrpSpPr>
            <p:nvPr/>
          </p:nvGrpSpPr>
          <p:grpSpPr bwMode="auto">
            <a:xfrm>
              <a:off x="48" y="2736"/>
              <a:ext cx="2736" cy="96"/>
              <a:chOff x="48" y="1056"/>
              <a:chExt cx="2736" cy="96"/>
            </a:xfrm>
          </p:grpSpPr>
          <p:sp>
            <p:nvSpPr>
              <p:cNvPr id="79914" name="Oval 110"/>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15" name="Oval 111"/>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16" name="Oval 112"/>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17" name="Oval 113"/>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18" name="Oval 114"/>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19" name="Oval 115"/>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20" name="Oval 116"/>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21" name="Oval 117"/>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22" name="Oval 118"/>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23" name="Oval 119"/>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24" name="Oval 120"/>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25" name="Oval 121"/>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grpSp>
        <p:grpSp>
          <p:nvGrpSpPr>
            <p:cNvPr id="79888" name="Group 122"/>
            <p:cNvGrpSpPr>
              <a:grpSpLocks/>
            </p:cNvGrpSpPr>
            <p:nvPr/>
          </p:nvGrpSpPr>
          <p:grpSpPr bwMode="auto">
            <a:xfrm>
              <a:off x="48" y="2976"/>
              <a:ext cx="2736" cy="96"/>
              <a:chOff x="48" y="1056"/>
              <a:chExt cx="2736" cy="96"/>
            </a:xfrm>
          </p:grpSpPr>
          <p:sp>
            <p:nvSpPr>
              <p:cNvPr id="79902" name="Oval 123"/>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03" name="Oval 124"/>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04" name="Oval 125"/>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05" name="Oval 126"/>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06" name="Oval 127"/>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07" name="Oval 128"/>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08" name="Oval 129"/>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09" name="Oval 130"/>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10" name="Oval 131"/>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11" name="Oval 132"/>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12" name="Oval 133"/>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13" name="Oval 134"/>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grpSp>
        <p:grpSp>
          <p:nvGrpSpPr>
            <p:cNvPr id="79889" name="Group 135"/>
            <p:cNvGrpSpPr>
              <a:grpSpLocks/>
            </p:cNvGrpSpPr>
            <p:nvPr/>
          </p:nvGrpSpPr>
          <p:grpSpPr bwMode="auto">
            <a:xfrm>
              <a:off x="48" y="3216"/>
              <a:ext cx="2736" cy="96"/>
              <a:chOff x="48" y="1056"/>
              <a:chExt cx="2736" cy="96"/>
            </a:xfrm>
          </p:grpSpPr>
          <p:sp>
            <p:nvSpPr>
              <p:cNvPr id="79890" name="Oval 136"/>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891" name="Oval 137"/>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892" name="Oval 138"/>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893" name="Oval 139"/>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894" name="Oval 140"/>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895" name="Oval 141"/>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896" name="Oval 142"/>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897" name="Oval 143"/>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898" name="Oval 144"/>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899" name="Oval 145"/>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00" name="Oval 146"/>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sp>
            <p:nvSpPr>
              <p:cNvPr id="79901" name="Oval 147"/>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prstClr val="black"/>
                  </a:solidFill>
                  <a:latin typeface="Arial" panose="020B0604020202020204" pitchFamily="34" charset="0"/>
                </a:endParaRPr>
              </a:p>
            </p:txBody>
          </p:sp>
        </p:grpSp>
      </p:grpSp>
      <p:sp>
        <p:nvSpPr>
          <p:cNvPr id="343215" name="Line 175"/>
          <p:cNvSpPr>
            <a:spLocks noChangeShapeType="1"/>
          </p:cNvSpPr>
          <p:nvPr/>
        </p:nvSpPr>
        <p:spPr bwMode="auto">
          <a:xfrm>
            <a:off x="6705600" y="3733800"/>
            <a:ext cx="533400" cy="0"/>
          </a:xfrm>
          <a:prstGeom prst="line">
            <a:avLst/>
          </a:prstGeom>
          <a:noFill/>
          <a:ln w="635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41" name="Title 1"/>
          <p:cNvSpPr txBox="1">
            <a:spLocks/>
          </p:cNvSpPr>
          <p:nvPr/>
        </p:nvSpPr>
        <p:spPr>
          <a:xfrm>
            <a:off x="1981200" y="0"/>
            <a:ext cx="8229600" cy="914400"/>
          </a:xfrm>
          <a:prstGeom prst="rect">
            <a:avLst/>
          </a:prstGeom>
        </p:spPr>
        <p:txBody>
          <a:bodyPr anchor="ctr"/>
          <a:lstStyle/>
          <a:p>
            <a:pPr>
              <a:defRPr/>
            </a:pPr>
            <a:r>
              <a:rPr lang="en-US" sz="4000" dirty="0" err="1">
                <a:solidFill>
                  <a:prstClr val="black"/>
                </a:solidFill>
                <a:latin typeface="Calibri"/>
              </a:rPr>
              <a:t>Subsampling</a:t>
            </a:r>
            <a:r>
              <a:rPr lang="en-US" sz="4000" dirty="0">
                <a:solidFill>
                  <a:prstClr val="black"/>
                </a:solidFill>
                <a:latin typeface="Calibri"/>
              </a:rPr>
              <a:t> by a factor of 2</a:t>
            </a:r>
          </a:p>
        </p:txBody>
      </p:sp>
    </p:spTree>
    <p:extLst>
      <p:ext uri="{BB962C8B-B14F-4D97-AF65-F5344CB8AC3E}">
        <p14:creationId xmlns:p14="http://schemas.microsoft.com/office/powerpoint/2010/main" val="3122075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432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3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2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noChangeArrowheads="1"/>
          </p:cNvSpPr>
          <p:nvPr>
            <p:ph type="body" idx="1"/>
          </p:nvPr>
        </p:nvSpPr>
        <p:spPr/>
        <p:txBody>
          <a:bodyPr/>
          <a:lstStyle/>
          <a:p>
            <a:pPr eaLnBrk="1" hangingPunct="1"/>
            <a:r>
              <a:rPr lang="en-US" altLang="en-US"/>
              <a:t>1D example (sinewave):</a:t>
            </a:r>
          </a:p>
        </p:txBody>
      </p:sp>
      <p:pic>
        <p:nvPicPr>
          <p:cNvPr id="80899" name="Picture 4" descr="sine-sample-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1" y="2743200"/>
            <a:ext cx="7199313"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Text Box 5"/>
          <p:cNvSpPr txBox="1">
            <a:spLocks noChangeArrowheads="1"/>
          </p:cNvSpPr>
          <p:nvPr/>
        </p:nvSpPr>
        <p:spPr bwMode="auto">
          <a:xfrm>
            <a:off x="8915400" y="6477000"/>
            <a:ext cx="16891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prstClr val="black"/>
                </a:solidFill>
                <a:latin typeface="Arial" panose="020B0604020202020204" pitchFamily="34" charset="0"/>
              </a:rPr>
              <a:t>Source: S. Marschner</a:t>
            </a:r>
          </a:p>
        </p:txBody>
      </p:sp>
      <p:sp>
        <p:nvSpPr>
          <p:cNvPr id="80901" name="Title 6"/>
          <p:cNvSpPr>
            <a:spLocks noGrp="1"/>
          </p:cNvSpPr>
          <p:nvPr>
            <p:ph type="title"/>
          </p:nvPr>
        </p:nvSpPr>
        <p:spPr/>
        <p:txBody>
          <a:bodyPr/>
          <a:lstStyle/>
          <a:p>
            <a:r>
              <a:rPr lang="en-US" altLang="en-US" smtClean="0"/>
              <a:t>Aliasing problem</a:t>
            </a:r>
          </a:p>
        </p:txBody>
      </p:sp>
    </p:spTree>
    <p:extLst>
      <p:ext uri="{BB962C8B-B14F-4D97-AF65-F5344CB8AC3E}">
        <p14:creationId xmlns:p14="http://schemas.microsoft.com/office/powerpoint/2010/main" val="36634516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5" descr="sine-sample-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1" y="2743200"/>
            <a:ext cx="7199313"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 Box 6"/>
          <p:cNvSpPr txBox="1">
            <a:spLocks noChangeArrowheads="1"/>
          </p:cNvSpPr>
          <p:nvPr/>
        </p:nvSpPr>
        <p:spPr bwMode="auto">
          <a:xfrm>
            <a:off x="8915400" y="6477000"/>
            <a:ext cx="16891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prstClr val="black"/>
                </a:solidFill>
                <a:latin typeface="Arial" panose="020B0604020202020204" pitchFamily="34" charset="0"/>
              </a:rPr>
              <a:t>Source: S. Marschner</a:t>
            </a:r>
          </a:p>
        </p:txBody>
      </p:sp>
      <p:sp>
        <p:nvSpPr>
          <p:cNvPr id="82948" name="Rectangle 10"/>
          <p:cNvSpPr>
            <a:spLocks noGrp="1" noChangeArrowheads="1"/>
          </p:cNvSpPr>
          <p:nvPr>
            <p:ph type="body" idx="1"/>
          </p:nvPr>
        </p:nvSpPr>
        <p:spPr/>
        <p:txBody>
          <a:bodyPr/>
          <a:lstStyle/>
          <a:p>
            <a:pPr eaLnBrk="1" hangingPunct="1"/>
            <a:r>
              <a:rPr lang="en-US" altLang="en-US" smtClean="0"/>
              <a:t>1D example (sinewave):</a:t>
            </a:r>
          </a:p>
        </p:txBody>
      </p:sp>
      <p:sp>
        <p:nvSpPr>
          <p:cNvPr id="82949" name="Title 6"/>
          <p:cNvSpPr>
            <a:spLocks noGrp="1"/>
          </p:cNvSpPr>
          <p:nvPr>
            <p:ph type="title"/>
          </p:nvPr>
        </p:nvSpPr>
        <p:spPr/>
        <p:txBody>
          <a:bodyPr/>
          <a:lstStyle/>
          <a:p>
            <a:r>
              <a:rPr lang="en-US" altLang="en-US" smtClean="0"/>
              <a:t>Aliasing problem</a:t>
            </a:r>
          </a:p>
        </p:txBody>
      </p:sp>
    </p:spTree>
    <p:extLst>
      <p:ext uri="{BB962C8B-B14F-4D97-AF65-F5344CB8AC3E}">
        <p14:creationId xmlns:p14="http://schemas.microsoft.com/office/powerpoint/2010/main" val="37556959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Grp="1" noChangeArrowheads="1"/>
          </p:cNvSpPr>
          <p:nvPr>
            <p:ph type="body" idx="1"/>
          </p:nvPr>
        </p:nvSpPr>
        <p:spPr>
          <a:xfrm>
            <a:off x="1828800" y="1524000"/>
            <a:ext cx="7772400" cy="4114800"/>
          </a:xfrm>
        </p:spPr>
        <p:txBody>
          <a:bodyPr/>
          <a:lstStyle/>
          <a:p>
            <a:pPr eaLnBrk="1" hangingPunct="1"/>
            <a:r>
              <a:rPr lang="en-US" altLang="en-US" dirty="0" smtClean="0"/>
              <a:t>Sub-sampling may be dangerous….</a:t>
            </a:r>
          </a:p>
          <a:p>
            <a:pPr eaLnBrk="1" hangingPunct="1"/>
            <a:r>
              <a:rPr lang="en-US" altLang="en-US" dirty="0" smtClean="0"/>
              <a:t>Characteristic errors may appear: </a:t>
            </a:r>
          </a:p>
          <a:p>
            <a:pPr lvl="1" eaLnBrk="1" hangingPunct="1"/>
            <a:r>
              <a:rPr lang="en-US" altLang="en-US" dirty="0" smtClean="0"/>
              <a:t>“car wheels rolling the wrong way in movies”</a:t>
            </a:r>
          </a:p>
          <a:p>
            <a:pPr lvl="1" eaLnBrk="1" hangingPunct="1"/>
            <a:r>
              <a:rPr lang="en-US" altLang="en-US" dirty="0" smtClean="0"/>
              <a:t>“Checkerboards disintegrate in ray tracing”</a:t>
            </a:r>
          </a:p>
          <a:p>
            <a:pPr lvl="1" eaLnBrk="1" hangingPunct="1"/>
            <a:r>
              <a:rPr lang="en-US" altLang="en-US" dirty="0" smtClean="0"/>
              <a:t>“Striped shirts look funny on color television”</a:t>
            </a:r>
          </a:p>
          <a:p>
            <a:pPr lvl="1" eaLnBrk="1" hangingPunct="1"/>
            <a:endParaRPr lang="en-US" altLang="en-US" dirty="0" smtClean="0"/>
          </a:p>
        </p:txBody>
      </p:sp>
      <p:sp>
        <p:nvSpPr>
          <p:cNvPr id="84995" name="Text Box 4"/>
          <p:cNvSpPr txBox="1">
            <a:spLocks noChangeArrowheads="1"/>
          </p:cNvSpPr>
          <p:nvPr/>
        </p:nvSpPr>
        <p:spPr bwMode="auto">
          <a:xfrm>
            <a:off x="8978900" y="6583364"/>
            <a:ext cx="16891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prstClr val="black"/>
                </a:solidFill>
                <a:latin typeface="Arial" panose="020B0604020202020204" pitchFamily="34" charset="0"/>
              </a:rPr>
              <a:t>Source: D. Forsyth</a:t>
            </a:r>
          </a:p>
        </p:txBody>
      </p:sp>
      <p:sp>
        <p:nvSpPr>
          <p:cNvPr id="84996" name="Title 6"/>
          <p:cNvSpPr>
            <a:spLocks noGrp="1"/>
          </p:cNvSpPr>
          <p:nvPr>
            <p:ph type="title"/>
          </p:nvPr>
        </p:nvSpPr>
        <p:spPr/>
        <p:txBody>
          <a:bodyPr/>
          <a:lstStyle/>
          <a:p>
            <a:r>
              <a:rPr lang="en-US" altLang="en-US" smtClean="0"/>
              <a:t>Aliasing problem</a:t>
            </a:r>
          </a:p>
        </p:txBody>
      </p:sp>
    </p:spTree>
    <p:extLst>
      <p:ext uri="{BB962C8B-B14F-4D97-AF65-F5344CB8AC3E}">
        <p14:creationId xmlns:p14="http://schemas.microsoft.com/office/powerpoint/2010/main" val="20662833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838200" y="365125"/>
            <a:ext cx="10515600" cy="876653"/>
          </a:xfrm>
        </p:spPr>
        <p:txBody>
          <a:bodyPr/>
          <a:lstStyle/>
          <a:p>
            <a:r>
              <a:rPr lang="en-US" altLang="en-US" dirty="0" smtClean="0"/>
              <a:t>Aliasing in video</a:t>
            </a:r>
          </a:p>
        </p:txBody>
      </p:sp>
      <p:pic>
        <p:nvPicPr>
          <p:cNvPr id="87043" name="Picture 3"/>
          <p:cNvPicPr>
            <a:picLocks noChangeAspect="1" noChangeArrowheads="1"/>
          </p:cNvPicPr>
          <p:nvPr/>
        </p:nvPicPr>
        <p:blipFill>
          <a:blip r:embed="rId2">
            <a:extLst>
              <a:ext uri="{28A0092B-C50C-407E-A947-70E740481C1C}">
                <a14:useLocalDpi xmlns:a14="http://schemas.microsoft.com/office/drawing/2010/main" val="0"/>
              </a:ext>
            </a:extLst>
          </a:blip>
          <a:srcRect l="8000" t="18286" r="9714" b="14667"/>
          <a:stretch>
            <a:fillRect/>
          </a:stretch>
        </p:blipFill>
        <p:spPr bwMode="auto">
          <a:xfrm>
            <a:off x="1981200" y="1470378"/>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ext Box 4"/>
          <p:cNvSpPr txBox="1">
            <a:spLocks noChangeArrowheads="1"/>
          </p:cNvSpPr>
          <p:nvPr/>
        </p:nvSpPr>
        <p:spPr bwMode="auto">
          <a:xfrm>
            <a:off x="9067800" y="6583364"/>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solidFill>
                  <a:prstClr val="black"/>
                </a:solidFill>
                <a:latin typeface="Arial" panose="020B0604020202020204" pitchFamily="34" charset="0"/>
              </a:rPr>
              <a:t>Slide by Steve Seitz</a:t>
            </a:r>
          </a:p>
        </p:txBody>
      </p:sp>
    </p:spTree>
    <p:extLst>
      <p:ext uri="{BB962C8B-B14F-4D97-AF65-F5344CB8AC3E}">
        <p14:creationId xmlns:p14="http://schemas.microsoft.com/office/powerpoint/2010/main" val="344111442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10;\end{document}&#10;"/>
  <p:tag name="EXTERNALNAME" val="txp_fig"/>
  <p:tag name="BLEND" val="False"/>
  <p:tag name="TRANSPARENT" val="False"/>
  <p:tag name="KEEPFILES" val="False"/>
  <p:tag name="DEBUGPAUSE" val="False"/>
  <p:tag name="RESOLUTION" val="300"/>
  <p:tag name="BITMAPFORMAT" val="bmpmono"/>
  <p:tag name="DEBUGINTERACTIVE" val="True"/>
  <p:tag name="ORIGWIDTH" val="153"/>
  <p:tag name="PICTUREFILESIZE" val="2054"/>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d}{dx}f(x)$&#10;\end{document}&#10;"/>
  <p:tag name="EXTERNALNAME" val="txp_fig"/>
  <p:tag name="BLEND" val="False"/>
  <p:tag name="TRANSPARENT" val="False"/>
  <p:tag name="KEEPFILES" val="False"/>
  <p:tag name="DEBUGPAUSE" val="False"/>
  <p:tag name="RESOLUTION" val="300"/>
  <p:tag name="BITMAPFORMAT" val="bmpmono"/>
  <p:tag name="DEBUGINTERACTIVE" val="True"/>
  <p:tag name="ORIGWIDTH" val="232.25"/>
  <p:tag name="PICTUREFILESIZE" val="423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TotalTime>
  <Words>1381</Words>
  <Application>Microsoft Office PowerPoint</Application>
  <PresentationFormat>Widescreen</PresentationFormat>
  <Paragraphs>267</Paragraphs>
  <Slides>49</Slides>
  <Notes>19</Notes>
  <HiddenSlides>2</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3</vt:i4>
      </vt:variant>
      <vt:variant>
        <vt:lpstr>Slide Titles</vt:lpstr>
      </vt:variant>
      <vt:variant>
        <vt:i4>49</vt:i4>
      </vt:variant>
    </vt:vector>
  </HeadingPairs>
  <TitlesOfParts>
    <vt:vector size="60" baseType="lpstr">
      <vt:lpstr>Arial</vt:lpstr>
      <vt:lpstr>Calibri</vt:lpstr>
      <vt:lpstr>Calibri Light</vt:lpstr>
      <vt:lpstr>Symbol</vt:lpstr>
      <vt:lpstr>Tahoma</vt:lpstr>
      <vt:lpstr>Times New Roman</vt:lpstr>
      <vt:lpstr>Office Theme</vt:lpstr>
      <vt:lpstr>2_Office Theme</vt:lpstr>
      <vt:lpstr>Bitmap Image</vt:lpstr>
      <vt:lpstr>Photo Editor Photo</vt:lpstr>
      <vt:lpstr>Equation</vt:lpstr>
      <vt:lpstr>IoT Applications Week 4</vt:lpstr>
      <vt:lpstr>Agenda</vt:lpstr>
      <vt:lpstr>Sampling </vt:lpstr>
      <vt:lpstr>PowerPoint Presentation</vt:lpstr>
      <vt:lpstr>PowerPoint Presentation</vt:lpstr>
      <vt:lpstr>Aliasing problem</vt:lpstr>
      <vt:lpstr>Aliasing problem</vt:lpstr>
      <vt:lpstr>Aliasing problem</vt:lpstr>
      <vt:lpstr>Aliasing in video</vt:lpstr>
      <vt:lpstr>Aliasing in graphics</vt:lpstr>
      <vt:lpstr>Sampling and aliasing</vt:lpstr>
      <vt:lpstr>Nyquist-Shannon Sampling Theorem</vt:lpstr>
      <vt:lpstr>Anti-aliasing</vt:lpstr>
      <vt:lpstr>Algorithm for downsampling by factor of 2</vt:lpstr>
      <vt:lpstr>Anti-aliasing</vt:lpstr>
      <vt:lpstr>Subsampling without pre-filtering</vt:lpstr>
      <vt:lpstr>Subsampling with Gaussian pre-filtering</vt:lpstr>
      <vt:lpstr>Sampling – Lab1 </vt:lpstr>
      <vt:lpstr>Sampling – Lab2 </vt:lpstr>
      <vt:lpstr>Sampling – Lab3 (to be continued as an assignment) </vt:lpstr>
      <vt:lpstr>References, Credits, &amp; Aknowledgments</vt:lpstr>
      <vt:lpstr>Edge / Boundary Detection</vt:lpstr>
      <vt:lpstr>Edge detection</vt:lpstr>
      <vt:lpstr>Why do we care about edges?</vt:lpstr>
      <vt:lpstr>Origin of Edges</vt:lpstr>
      <vt:lpstr>Closeup of edges</vt:lpstr>
      <vt:lpstr>Closeup of edges</vt:lpstr>
      <vt:lpstr>Closeup of edges</vt:lpstr>
      <vt:lpstr>Closeup of edges</vt:lpstr>
      <vt:lpstr>Characterizing edges</vt:lpstr>
      <vt:lpstr>Intensity profile</vt:lpstr>
      <vt:lpstr>With a little Gaussian noise</vt:lpstr>
      <vt:lpstr>Effects of noise</vt:lpstr>
      <vt:lpstr>Effects of noise</vt:lpstr>
      <vt:lpstr>Solution: smooth first</vt:lpstr>
      <vt:lpstr>Derivative theorem of convolution</vt:lpstr>
      <vt:lpstr>Derivative of Gaussian filter</vt:lpstr>
      <vt:lpstr>Tradeoff between smoothing and localization</vt:lpstr>
      <vt:lpstr>Implementation issues</vt:lpstr>
      <vt:lpstr>Designing an edge detector</vt:lpstr>
      <vt:lpstr>Canny edge detector</vt:lpstr>
      <vt:lpstr>Note about Matlab’s Canny detector</vt:lpstr>
      <vt:lpstr>Example</vt:lpstr>
      <vt:lpstr>Derivative of Gaussian filter</vt:lpstr>
      <vt:lpstr>Compute Gradients (DoG)</vt:lpstr>
      <vt:lpstr>Get Orientation at Each Pixel</vt:lpstr>
      <vt:lpstr>Lab 4</vt:lpstr>
      <vt:lpstr>Prepare for Next Week</vt:lpstr>
      <vt:lpstr>References, Credits, &amp; Aknowledgments</vt:lpstr>
    </vt:vector>
  </TitlesOfParts>
  <Company>Penn State Erie - The Behrend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Applications Week 3</dc:title>
  <dc:creator>Abdaliah S. Abousheaisha</dc:creator>
  <cp:lastModifiedBy>Abdaliah S. Abousheaisha</cp:lastModifiedBy>
  <cp:revision>91</cp:revision>
  <dcterms:created xsi:type="dcterms:W3CDTF">2018-01-22T15:44:26Z</dcterms:created>
  <dcterms:modified xsi:type="dcterms:W3CDTF">2018-01-31T18:20:01Z</dcterms:modified>
</cp:coreProperties>
</file>